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8"/>
  </p:notesMasterIdLst>
  <p:sldIdLst>
    <p:sldId id="257" r:id="rId3"/>
    <p:sldId id="256" r:id="rId4"/>
    <p:sldId id="264" r:id="rId5"/>
    <p:sldId id="300" r:id="rId6"/>
    <p:sldId id="258" r:id="rId7"/>
    <p:sldId id="286" r:id="rId8"/>
    <p:sldId id="259" r:id="rId9"/>
    <p:sldId id="262" r:id="rId10"/>
    <p:sldId id="263" r:id="rId11"/>
    <p:sldId id="266" r:id="rId12"/>
    <p:sldId id="267" r:id="rId13"/>
    <p:sldId id="261" r:id="rId14"/>
    <p:sldId id="260" r:id="rId15"/>
    <p:sldId id="268" r:id="rId16"/>
    <p:sldId id="297" r:id="rId17"/>
    <p:sldId id="296" r:id="rId18"/>
    <p:sldId id="269" r:id="rId19"/>
    <p:sldId id="273" r:id="rId20"/>
    <p:sldId id="271" r:id="rId21"/>
    <p:sldId id="274" r:id="rId22"/>
    <p:sldId id="301" r:id="rId23"/>
    <p:sldId id="275" r:id="rId24"/>
    <p:sldId id="276" r:id="rId25"/>
    <p:sldId id="294" r:id="rId26"/>
    <p:sldId id="293"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99"/>
    <a:srgbClr val="CCFF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2119" autoAdjust="0"/>
  </p:normalViewPr>
  <p:slideViewPr>
    <p:cSldViewPr snapToGrid="0">
      <p:cViewPr varScale="1">
        <p:scale>
          <a:sx n="67" d="100"/>
          <a:sy n="67" d="100"/>
        </p:scale>
        <p:origin x="1267"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F5B3D09-5664-4164-81D8-0378BA7170C1}" type="doc">
      <dgm:prSet loTypeId="urn:microsoft.com/office/officeart/2005/8/layout/vList2" loCatId="list" qsTypeId="urn:microsoft.com/office/officeart/2005/8/quickstyle/3d1" qsCatId="3D" csTypeId="urn:microsoft.com/office/officeart/2005/8/colors/accent1_2" csCatId="accent1"/>
      <dgm:spPr/>
      <dgm:t>
        <a:bodyPr/>
        <a:lstStyle/>
        <a:p>
          <a:endParaRPr lang="en-US"/>
        </a:p>
      </dgm:t>
    </dgm:pt>
    <dgm:pt modelId="{F4EDB394-B38A-47D3-9490-D476E7C4A787}">
      <dgm:prSet/>
      <dgm:spPr/>
      <dgm:t>
        <a:bodyPr/>
        <a:lstStyle/>
        <a:p>
          <a:r>
            <a:rPr lang="en-US" b="1" i="0" baseline="0"/>
            <a:t>1. Area available for exchange</a:t>
          </a:r>
          <a:endParaRPr lang="en-US"/>
        </a:p>
      </dgm:t>
    </dgm:pt>
    <dgm:pt modelId="{D060B3F5-B236-48EE-8151-7771274291AB}" type="parTrans" cxnId="{832940C9-AE3D-4F6D-8582-C1BF303EA2A4}">
      <dgm:prSet/>
      <dgm:spPr/>
      <dgm:t>
        <a:bodyPr/>
        <a:lstStyle/>
        <a:p>
          <a:endParaRPr lang="en-US"/>
        </a:p>
      </dgm:t>
    </dgm:pt>
    <dgm:pt modelId="{11D44A00-AE22-40CE-8F1C-C3F6DB5F35F0}" type="sibTrans" cxnId="{832940C9-AE3D-4F6D-8582-C1BF303EA2A4}">
      <dgm:prSet/>
      <dgm:spPr/>
      <dgm:t>
        <a:bodyPr/>
        <a:lstStyle/>
        <a:p>
          <a:endParaRPr lang="en-US"/>
        </a:p>
      </dgm:t>
    </dgm:pt>
    <dgm:pt modelId="{D8D83A0B-09FA-47B7-8FBE-01C0E54C7C40}">
      <dgm:prSet/>
      <dgm:spPr/>
      <dgm:t>
        <a:bodyPr/>
        <a:lstStyle/>
        <a:p>
          <a:r>
            <a:rPr lang="en-US" b="1" i="0" baseline="0"/>
            <a:t>2. Resistance to diffusion “Alveolo-capillary membrane”</a:t>
          </a:r>
          <a:endParaRPr lang="en-US"/>
        </a:p>
      </dgm:t>
    </dgm:pt>
    <dgm:pt modelId="{2F687D62-ED8F-4170-88D2-9C9AC7998CC6}" type="parTrans" cxnId="{7EADD155-82A8-4DA4-8E39-D75329A2E366}">
      <dgm:prSet/>
      <dgm:spPr/>
      <dgm:t>
        <a:bodyPr/>
        <a:lstStyle/>
        <a:p>
          <a:endParaRPr lang="en-US"/>
        </a:p>
      </dgm:t>
    </dgm:pt>
    <dgm:pt modelId="{9697C0B0-74DC-4D7D-8823-2226B7B8EC87}" type="sibTrans" cxnId="{7EADD155-82A8-4DA4-8E39-D75329A2E366}">
      <dgm:prSet/>
      <dgm:spPr/>
      <dgm:t>
        <a:bodyPr/>
        <a:lstStyle/>
        <a:p>
          <a:endParaRPr lang="en-US"/>
        </a:p>
      </dgm:t>
    </dgm:pt>
    <dgm:pt modelId="{98B938E6-3AAF-4F75-8F60-04680F899819}">
      <dgm:prSet/>
      <dgm:spPr/>
      <dgm:t>
        <a:bodyPr/>
        <a:lstStyle/>
        <a:p>
          <a:r>
            <a:rPr lang="en-US" b="1" i="0" baseline="0"/>
            <a:t>3. Gradient of partial pressure</a:t>
          </a:r>
          <a:endParaRPr lang="en-US"/>
        </a:p>
      </dgm:t>
    </dgm:pt>
    <dgm:pt modelId="{06110789-7DCB-48DE-855C-E7E2F5C06BD8}" type="parTrans" cxnId="{3F97C04B-384B-4B79-8C2D-9EB5EDC498E2}">
      <dgm:prSet/>
      <dgm:spPr/>
      <dgm:t>
        <a:bodyPr/>
        <a:lstStyle/>
        <a:p>
          <a:endParaRPr lang="en-US"/>
        </a:p>
      </dgm:t>
    </dgm:pt>
    <dgm:pt modelId="{752B1C31-C296-4BFA-9D87-8163328CE63C}" type="sibTrans" cxnId="{3F97C04B-384B-4B79-8C2D-9EB5EDC498E2}">
      <dgm:prSet/>
      <dgm:spPr/>
      <dgm:t>
        <a:bodyPr/>
        <a:lstStyle/>
        <a:p>
          <a:endParaRPr lang="en-US"/>
        </a:p>
      </dgm:t>
    </dgm:pt>
    <dgm:pt modelId="{0B513FA7-2675-4E69-BC92-C30C7F2B62DB}" type="pres">
      <dgm:prSet presAssocID="{DF5B3D09-5664-4164-81D8-0378BA7170C1}" presName="linear" presStyleCnt="0">
        <dgm:presLayoutVars>
          <dgm:animLvl val="lvl"/>
          <dgm:resizeHandles val="exact"/>
        </dgm:presLayoutVars>
      </dgm:prSet>
      <dgm:spPr/>
    </dgm:pt>
    <dgm:pt modelId="{82DC04DF-60E9-4745-B4E3-AB57F49277C0}" type="pres">
      <dgm:prSet presAssocID="{F4EDB394-B38A-47D3-9490-D476E7C4A787}" presName="parentText" presStyleLbl="node1" presStyleIdx="0" presStyleCnt="3" custLinFactY="-28548" custLinFactNeighborY="-100000">
        <dgm:presLayoutVars>
          <dgm:chMax val="0"/>
          <dgm:bulletEnabled val="1"/>
        </dgm:presLayoutVars>
      </dgm:prSet>
      <dgm:spPr/>
    </dgm:pt>
    <dgm:pt modelId="{2B2ACD5B-9D56-44E0-B828-177D8BC74CE4}" type="pres">
      <dgm:prSet presAssocID="{11D44A00-AE22-40CE-8F1C-C3F6DB5F35F0}" presName="spacer" presStyleCnt="0"/>
      <dgm:spPr/>
    </dgm:pt>
    <dgm:pt modelId="{DF097F19-955F-482E-B635-E0C4D62DF1DB}" type="pres">
      <dgm:prSet presAssocID="{D8D83A0B-09FA-47B7-8FBE-01C0E54C7C40}" presName="parentText" presStyleLbl="node1" presStyleIdx="1" presStyleCnt="3" custLinFactNeighborY="-45956">
        <dgm:presLayoutVars>
          <dgm:chMax val="0"/>
          <dgm:bulletEnabled val="1"/>
        </dgm:presLayoutVars>
      </dgm:prSet>
      <dgm:spPr/>
    </dgm:pt>
    <dgm:pt modelId="{486DC5D1-4EE6-4BD2-8F76-681B7DCA6980}" type="pres">
      <dgm:prSet presAssocID="{9697C0B0-74DC-4D7D-8823-2226B7B8EC87}" presName="spacer" presStyleCnt="0"/>
      <dgm:spPr/>
    </dgm:pt>
    <dgm:pt modelId="{A57A3809-5579-43B2-B795-DFA49844A88E}" type="pres">
      <dgm:prSet presAssocID="{98B938E6-3AAF-4F75-8F60-04680F899819}" presName="parentText" presStyleLbl="node1" presStyleIdx="2" presStyleCnt="3" custLinFactNeighborY="53855">
        <dgm:presLayoutVars>
          <dgm:chMax val="0"/>
          <dgm:bulletEnabled val="1"/>
        </dgm:presLayoutVars>
      </dgm:prSet>
      <dgm:spPr/>
    </dgm:pt>
  </dgm:ptLst>
  <dgm:cxnLst>
    <dgm:cxn modelId="{5A79371D-EB97-4382-83DE-3833EF379BCF}" type="presOf" srcId="{F4EDB394-B38A-47D3-9490-D476E7C4A787}" destId="{82DC04DF-60E9-4745-B4E3-AB57F49277C0}" srcOrd="0" destOrd="0" presId="urn:microsoft.com/office/officeart/2005/8/layout/vList2"/>
    <dgm:cxn modelId="{3F97C04B-384B-4B79-8C2D-9EB5EDC498E2}" srcId="{DF5B3D09-5664-4164-81D8-0378BA7170C1}" destId="{98B938E6-3AAF-4F75-8F60-04680F899819}" srcOrd="2" destOrd="0" parTransId="{06110789-7DCB-48DE-855C-E7E2F5C06BD8}" sibTransId="{752B1C31-C296-4BFA-9D87-8163328CE63C}"/>
    <dgm:cxn modelId="{E3B4426C-E9C1-4072-831A-ABB2C8CEC62A}" type="presOf" srcId="{98B938E6-3AAF-4F75-8F60-04680F899819}" destId="{A57A3809-5579-43B2-B795-DFA49844A88E}" srcOrd="0" destOrd="0" presId="urn:microsoft.com/office/officeart/2005/8/layout/vList2"/>
    <dgm:cxn modelId="{7EADD155-82A8-4DA4-8E39-D75329A2E366}" srcId="{DF5B3D09-5664-4164-81D8-0378BA7170C1}" destId="{D8D83A0B-09FA-47B7-8FBE-01C0E54C7C40}" srcOrd="1" destOrd="0" parTransId="{2F687D62-ED8F-4170-88D2-9C9AC7998CC6}" sibTransId="{9697C0B0-74DC-4D7D-8823-2226B7B8EC87}"/>
    <dgm:cxn modelId="{74BE768E-984D-4D5F-BC9B-A39EE5361DE9}" type="presOf" srcId="{D8D83A0B-09FA-47B7-8FBE-01C0E54C7C40}" destId="{DF097F19-955F-482E-B635-E0C4D62DF1DB}" srcOrd="0" destOrd="0" presId="urn:microsoft.com/office/officeart/2005/8/layout/vList2"/>
    <dgm:cxn modelId="{832940C9-AE3D-4F6D-8582-C1BF303EA2A4}" srcId="{DF5B3D09-5664-4164-81D8-0378BA7170C1}" destId="{F4EDB394-B38A-47D3-9490-D476E7C4A787}" srcOrd="0" destOrd="0" parTransId="{D060B3F5-B236-48EE-8151-7771274291AB}" sibTransId="{11D44A00-AE22-40CE-8F1C-C3F6DB5F35F0}"/>
    <dgm:cxn modelId="{043C88CC-A86B-48FB-9BEE-D471AFDBAF2E}" type="presOf" srcId="{DF5B3D09-5664-4164-81D8-0378BA7170C1}" destId="{0B513FA7-2675-4E69-BC92-C30C7F2B62DB}" srcOrd="0" destOrd="0" presId="urn:microsoft.com/office/officeart/2005/8/layout/vList2"/>
    <dgm:cxn modelId="{C291A9B3-61FD-4369-B7D8-C8B03DC17247}" type="presParOf" srcId="{0B513FA7-2675-4E69-BC92-C30C7F2B62DB}" destId="{82DC04DF-60E9-4745-B4E3-AB57F49277C0}" srcOrd="0" destOrd="0" presId="urn:microsoft.com/office/officeart/2005/8/layout/vList2"/>
    <dgm:cxn modelId="{CDBA8117-39B2-4712-A90E-D7DBC8640C7E}" type="presParOf" srcId="{0B513FA7-2675-4E69-BC92-C30C7F2B62DB}" destId="{2B2ACD5B-9D56-44E0-B828-177D8BC74CE4}" srcOrd="1" destOrd="0" presId="urn:microsoft.com/office/officeart/2005/8/layout/vList2"/>
    <dgm:cxn modelId="{C17A4D30-ACAD-42EF-B1E6-79EB1FB75194}" type="presParOf" srcId="{0B513FA7-2675-4E69-BC92-C30C7F2B62DB}" destId="{DF097F19-955F-482E-B635-E0C4D62DF1DB}" srcOrd="2" destOrd="0" presId="urn:microsoft.com/office/officeart/2005/8/layout/vList2"/>
    <dgm:cxn modelId="{63C39A78-A561-4ED8-AD4B-C66895572982}" type="presParOf" srcId="{0B513FA7-2675-4E69-BC92-C30C7F2B62DB}" destId="{486DC5D1-4EE6-4BD2-8F76-681B7DCA6980}" srcOrd="3" destOrd="0" presId="urn:microsoft.com/office/officeart/2005/8/layout/vList2"/>
    <dgm:cxn modelId="{26870498-C412-440F-8347-75416B8D2A30}" type="presParOf" srcId="{0B513FA7-2675-4E69-BC92-C30C7F2B62DB}" destId="{A57A3809-5579-43B2-B795-DFA49844A88E}" srcOrd="4"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618C482-901D-4FBD-A7E8-6A7575BF9E62}" type="doc">
      <dgm:prSet loTypeId="urn:microsoft.com/office/officeart/2005/8/layout/hierarchy3" loCatId="hierarchy" qsTypeId="urn:microsoft.com/office/officeart/2005/8/quickstyle/3d4" qsCatId="3D" csTypeId="urn:microsoft.com/office/officeart/2005/8/colors/accent1_2" csCatId="accent1" phldr="1"/>
      <dgm:spPr/>
      <dgm:t>
        <a:bodyPr/>
        <a:lstStyle/>
        <a:p>
          <a:endParaRPr lang="en-US"/>
        </a:p>
      </dgm:t>
    </dgm:pt>
    <dgm:pt modelId="{E69DFA50-DC6D-477E-B18A-D9A2A3E8E13C}">
      <dgm:prSet/>
      <dgm:spPr/>
      <dgm:t>
        <a:bodyPr/>
        <a:lstStyle/>
        <a:p>
          <a:r>
            <a:rPr lang="en-US" b="1" dirty="0">
              <a:solidFill>
                <a:schemeClr val="tx1"/>
              </a:solidFill>
            </a:rPr>
            <a:t>Mechanical ventilation</a:t>
          </a:r>
        </a:p>
        <a:p>
          <a:r>
            <a:rPr lang="en-US" b="1" dirty="0"/>
            <a:t> using artificial methods to assist breathing.</a:t>
          </a:r>
          <a:endParaRPr lang="en-US" dirty="0"/>
        </a:p>
      </dgm:t>
    </dgm:pt>
    <dgm:pt modelId="{F0EBAD09-1145-4C1E-87F6-F3A39358F467}" type="parTrans" cxnId="{AC72752D-1A89-4183-92C6-3B5B995176A1}">
      <dgm:prSet/>
      <dgm:spPr/>
      <dgm:t>
        <a:bodyPr/>
        <a:lstStyle/>
        <a:p>
          <a:endParaRPr lang="en-US"/>
        </a:p>
      </dgm:t>
    </dgm:pt>
    <dgm:pt modelId="{A05E5AB7-1B24-44ED-A9EF-EB913DB5B9FE}" type="sibTrans" cxnId="{AC72752D-1A89-4183-92C6-3B5B995176A1}">
      <dgm:prSet/>
      <dgm:spPr/>
      <dgm:t>
        <a:bodyPr/>
        <a:lstStyle/>
        <a:p>
          <a:endParaRPr lang="en-US"/>
        </a:p>
      </dgm:t>
    </dgm:pt>
    <dgm:pt modelId="{FFC2F1F1-A61B-4A3E-917B-B45CE420D6AC}">
      <dgm:prSet/>
      <dgm:spPr/>
      <dgm:t>
        <a:bodyPr/>
        <a:lstStyle/>
        <a:p>
          <a:r>
            <a:rPr lang="en-US" b="1" dirty="0">
              <a:solidFill>
                <a:schemeClr val="tx1"/>
              </a:solidFill>
            </a:rPr>
            <a:t>Ventilator</a:t>
          </a:r>
        </a:p>
        <a:p>
          <a:r>
            <a:rPr lang="en-US" b="1" dirty="0"/>
            <a:t> a machine designed to move breathable air into and out of the lungs.</a:t>
          </a:r>
          <a:endParaRPr lang="en-US" dirty="0"/>
        </a:p>
      </dgm:t>
    </dgm:pt>
    <dgm:pt modelId="{B68D1207-3F06-4D6C-AF9C-D164D43F3728}" type="parTrans" cxnId="{B339F620-1148-417A-86C3-2F322C99D990}">
      <dgm:prSet/>
      <dgm:spPr/>
      <dgm:t>
        <a:bodyPr/>
        <a:lstStyle/>
        <a:p>
          <a:endParaRPr lang="en-US"/>
        </a:p>
      </dgm:t>
    </dgm:pt>
    <dgm:pt modelId="{ACC872AB-8889-4B7A-ADE1-1E916AB56921}" type="sibTrans" cxnId="{B339F620-1148-417A-86C3-2F322C99D990}">
      <dgm:prSet/>
      <dgm:spPr/>
      <dgm:t>
        <a:bodyPr/>
        <a:lstStyle/>
        <a:p>
          <a:endParaRPr lang="en-US"/>
        </a:p>
      </dgm:t>
    </dgm:pt>
    <dgm:pt modelId="{BB0A1E5B-B6B5-4948-818E-9F63130EED11}" type="pres">
      <dgm:prSet presAssocID="{A618C482-901D-4FBD-A7E8-6A7575BF9E62}" presName="diagram" presStyleCnt="0">
        <dgm:presLayoutVars>
          <dgm:chPref val="1"/>
          <dgm:dir/>
          <dgm:animOne val="branch"/>
          <dgm:animLvl val="lvl"/>
          <dgm:resizeHandles/>
        </dgm:presLayoutVars>
      </dgm:prSet>
      <dgm:spPr/>
    </dgm:pt>
    <dgm:pt modelId="{DC479A03-6E0D-49D3-B380-941EC42CB611}" type="pres">
      <dgm:prSet presAssocID="{E69DFA50-DC6D-477E-B18A-D9A2A3E8E13C}" presName="root" presStyleCnt="0"/>
      <dgm:spPr/>
    </dgm:pt>
    <dgm:pt modelId="{A1667C95-2C44-4884-89AF-01E5E7FB26DB}" type="pres">
      <dgm:prSet presAssocID="{E69DFA50-DC6D-477E-B18A-D9A2A3E8E13C}" presName="rootComposite" presStyleCnt="0"/>
      <dgm:spPr/>
    </dgm:pt>
    <dgm:pt modelId="{6A761BA0-9F00-49EA-8DE5-35D08D6B8254}" type="pres">
      <dgm:prSet presAssocID="{E69DFA50-DC6D-477E-B18A-D9A2A3E8E13C}" presName="rootText" presStyleLbl="node1" presStyleIdx="0" presStyleCnt="2"/>
      <dgm:spPr/>
    </dgm:pt>
    <dgm:pt modelId="{E691BD53-9CC0-4834-901D-BE30B42F8F7B}" type="pres">
      <dgm:prSet presAssocID="{E69DFA50-DC6D-477E-B18A-D9A2A3E8E13C}" presName="rootConnector" presStyleLbl="node1" presStyleIdx="0" presStyleCnt="2"/>
      <dgm:spPr/>
    </dgm:pt>
    <dgm:pt modelId="{3C9FB4C7-4BB4-4648-8349-C0342CB43253}" type="pres">
      <dgm:prSet presAssocID="{E69DFA50-DC6D-477E-B18A-D9A2A3E8E13C}" presName="childShape" presStyleCnt="0"/>
      <dgm:spPr/>
    </dgm:pt>
    <dgm:pt modelId="{370AB96F-8F59-4E9F-81FF-55F09AB5D409}" type="pres">
      <dgm:prSet presAssocID="{FFC2F1F1-A61B-4A3E-917B-B45CE420D6AC}" presName="root" presStyleCnt="0"/>
      <dgm:spPr/>
    </dgm:pt>
    <dgm:pt modelId="{A4D1AAB3-14A2-4923-954A-87E474D7282C}" type="pres">
      <dgm:prSet presAssocID="{FFC2F1F1-A61B-4A3E-917B-B45CE420D6AC}" presName="rootComposite" presStyleCnt="0"/>
      <dgm:spPr/>
    </dgm:pt>
    <dgm:pt modelId="{F921D9FB-F3B0-4ECC-A064-D344D9E93A58}" type="pres">
      <dgm:prSet presAssocID="{FFC2F1F1-A61B-4A3E-917B-B45CE420D6AC}" presName="rootText" presStyleLbl="node1" presStyleIdx="1" presStyleCnt="2"/>
      <dgm:spPr/>
    </dgm:pt>
    <dgm:pt modelId="{ABEBC115-20AD-43CC-AB05-F1C143C40061}" type="pres">
      <dgm:prSet presAssocID="{FFC2F1F1-A61B-4A3E-917B-B45CE420D6AC}" presName="rootConnector" presStyleLbl="node1" presStyleIdx="1" presStyleCnt="2"/>
      <dgm:spPr/>
    </dgm:pt>
    <dgm:pt modelId="{A0B1D511-1E5A-48FE-A455-63C399514F57}" type="pres">
      <dgm:prSet presAssocID="{FFC2F1F1-A61B-4A3E-917B-B45CE420D6AC}" presName="childShape" presStyleCnt="0"/>
      <dgm:spPr/>
    </dgm:pt>
  </dgm:ptLst>
  <dgm:cxnLst>
    <dgm:cxn modelId="{F5F8C502-E41B-4AF9-ACA4-624CB242D682}" type="presOf" srcId="{FFC2F1F1-A61B-4A3E-917B-B45CE420D6AC}" destId="{F921D9FB-F3B0-4ECC-A064-D344D9E93A58}" srcOrd="0" destOrd="0" presId="urn:microsoft.com/office/officeart/2005/8/layout/hierarchy3"/>
    <dgm:cxn modelId="{86CC0E0A-9460-423F-8FAD-93B2134815DD}" type="presOf" srcId="{A618C482-901D-4FBD-A7E8-6A7575BF9E62}" destId="{BB0A1E5B-B6B5-4948-818E-9F63130EED11}" srcOrd="0" destOrd="0" presId="urn:microsoft.com/office/officeart/2005/8/layout/hierarchy3"/>
    <dgm:cxn modelId="{B339F620-1148-417A-86C3-2F322C99D990}" srcId="{A618C482-901D-4FBD-A7E8-6A7575BF9E62}" destId="{FFC2F1F1-A61B-4A3E-917B-B45CE420D6AC}" srcOrd="1" destOrd="0" parTransId="{B68D1207-3F06-4D6C-AF9C-D164D43F3728}" sibTransId="{ACC872AB-8889-4B7A-ADE1-1E916AB56921}"/>
    <dgm:cxn modelId="{AC72752D-1A89-4183-92C6-3B5B995176A1}" srcId="{A618C482-901D-4FBD-A7E8-6A7575BF9E62}" destId="{E69DFA50-DC6D-477E-B18A-D9A2A3E8E13C}" srcOrd="0" destOrd="0" parTransId="{F0EBAD09-1145-4C1E-87F6-F3A39358F467}" sibTransId="{A05E5AB7-1B24-44ED-A9EF-EB913DB5B9FE}"/>
    <dgm:cxn modelId="{F815027A-1EDE-4002-B123-2FEC290B1785}" type="presOf" srcId="{E69DFA50-DC6D-477E-B18A-D9A2A3E8E13C}" destId="{E691BD53-9CC0-4834-901D-BE30B42F8F7B}" srcOrd="1" destOrd="0" presId="urn:microsoft.com/office/officeart/2005/8/layout/hierarchy3"/>
    <dgm:cxn modelId="{DCCA51D6-7EA7-4373-A4B4-47C4986AC0F6}" type="presOf" srcId="{E69DFA50-DC6D-477E-B18A-D9A2A3E8E13C}" destId="{6A761BA0-9F00-49EA-8DE5-35D08D6B8254}" srcOrd="0" destOrd="0" presId="urn:microsoft.com/office/officeart/2005/8/layout/hierarchy3"/>
    <dgm:cxn modelId="{6366F7DD-EDA1-4471-AA61-C3C8BF241E21}" type="presOf" srcId="{FFC2F1F1-A61B-4A3E-917B-B45CE420D6AC}" destId="{ABEBC115-20AD-43CC-AB05-F1C143C40061}" srcOrd="1" destOrd="0" presId="urn:microsoft.com/office/officeart/2005/8/layout/hierarchy3"/>
    <dgm:cxn modelId="{27205B3C-2105-49B1-8038-9E2FABC4B499}" type="presParOf" srcId="{BB0A1E5B-B6B5-4948-818E-9F63130EED11}" destId="{DC479A03-6E0D-49D3-B380-941EC42CB611}" srcOrd="0" destOrd="0" presId="urn:microsoft.com/office/officeart/2005/8/layout/hierarchy3"/>
    <dgm:cxn modelId="{989DF2F1-D326-453D-A7C3-846FE717B1D3}" type="presParOf" srcId="{DC479A03-6E0D-49D3-B380-941EC42CB611}" destId="{A1667C95-2C44-4884-89AF-01E5E7FB26DB}" srcOrd="0" destOrd="0" presId="urn:microsoft.com/office/officeart/2005/8/layout/hierarchy3"/>
    <dgm:cxn modelId="{87FEB260-F996-49B3-ADE6-3419787A575B}" type="presParOf" srcId="{A1667C95-2C44-4884-89AF-01E5E7FB26DB}" destId="{6A761BA0-9F00-49EA-8DE5-35D08D6B8254}" srcOrd="0" destOrd="0" presId="urn:microsoft.com/office/officeart/2005/8/layout/hierarchy3"/>
    <dgm:cxn modelId="{A02D7CBE-95D2-4305-B46F-79C621EAC332}" type="presParOf" srcId="{A1667C95-2C44-4884-89AF-01E5E7FB26DB}" destId="{E691BD53-9CC0-4834-901D-BE30B42F8F7B}" srcOrd="1" destOrd="0" presId="urn:microsoft.com/office/officeart/2005/8/layout/hierarchy3"/>
    <dgm:cxn modelId="{5331CC6F-D615-48A4-B7FD-695D6BF2EE38}" type="presParOf" srcId="{DC479A03-6E0D-49D3-B380-941EC42CB611}" destId="{3C9FB4C7-4BB4-4648-8349-C0342CB43253}" srcOrd="1" destOrd="0" presId="urn:microsoft.com/office/officeart/2005/8/layout/hierarchy3"/>
    <dgm:cxn modelId="{2C69D7DD-449C-4BEC-83FB-3D1C72C245DC}" type="presParOf" srcId="{BB0A1E5B-B6B5-4948-818E-9F63130EED11}" destId="{370AB96F-8F59-4E9F-81FF-55F09AB5D409}" srcOrd="1" destOrd="0" presId="urn:microsoft.com/office/officeart/2005/8/layout/hierarchy3"/>
    <dgm:cxn modelId="{6CDAD66D-D74E-4B87-9B4F-FEEC9D779228}" type="presParOf" srcId="{370AB96F-8F59-4E9F-81FF-55F09AB5D409}" destId="{A4D1AAB3-14A2-4923-954A-87E474D7282C}" srcOrd="0" destOrd="0" presId="urn:microsoft.com/office/officeart/2005/8/layout/hierarchy3"/>
    <dgm:cxn modelId="{83EBDBD6-64DF-4DB1-868F-34985E4F9FCA}" type="presParOf" srcId="{A4D1AAB3-14A2-4923-954A-87E474D7282C}" destId="{F921D9FB-F3B0-4ECC-A064-D344D9E93A58}" srcOrd="0" destOrd="0" presId="urn:microsoft.com/office/officeart/2005/8/layout/hierarchy3"/>
    <dgm:cxn modelId="{E0232A3E-4D7B-447F-9577-398812B2BBAA}" type="presParOf" srcId="{A4D1AAB3-14A2-4923-954A-87E474D7282C}" destId="{ABEBC115-20AD-43CC-AB05-F1C143C40061}" srcOrd="1" destOrd="0" presId="urn:microsoft.com/office/officeart/2005/8/layout/hierarchy3"/>
    <dgm:cxn modelId="{9CA59D94-3089-4771-9F84-737C127CF7BA}" type="presParOf" srcId="{370AB96F-8F59-4E9F-81FF-55F09AB5D409}" destId="{A0B1D511-1E5A-48FE-A455-63C399514F57}" srcOrd="1" destOrd="0" presId="urn:microsoft.com/office/officeart/2005/8/layout/hierarchy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CA1EE24-AC06-4E01-AE92-F8527BA6EE42}" type="doc">
      <dgm:prSet loTypeId="urn:microsoft.com/office/officeart/2008/layout/VerticalCurvedList" loCatId="list" qsTypeId="urn:microsoft.com/office/officeart/2005/8/quickstyle/3d4" qsCatId="3D" csTypeId="urn:microsoft.com/office/officeart/2005/8/colors/accent2_1" csCatId="accent2" phldr="1"/>
      <dgm:spPr/>
      <dgm:t>
        <a:bodyPr/>
        <a:lstStyle/>
        <a:p>
          <a:endParaRPr lang="en-US"/>
        </a:p>
      </dgm:t>
    </dgm:pt>
    <dgm:pt modelId="{FD1040DB-2CF7-4B2E-9ADB-436CBDE7B879}">
      <dgm:prSet custT="1"/>
      <dgm:spPr/>
      <dgm:t>
        <a:bodyPr/>
        <a:lstStyle/>
        <a:p>
          <a:r>
            <a:rPr lang="en-US" sz="2400" b="1"/>
            <a:t>The physiological dead space can be determined by measuring pCO2 (or pO2) of expired and alveolar air. </a:t>
          </a:r>
          <a:endParaRPr lang="en-US" sz="2400" dirty="0"/>
        </a:p>
      </dgm:t>
    </dgm:pt>
    <dgm:pt modelId="{26032476-669A-4AEE-95AB-F6B18EB929F9}" type="parTrans" cxnId="{D2798AAD-3876-4A7B-809D-2FA61D8EA459}">
      <dgm:prSet/>
      <dgm:spPr/>
      <dgm:t>
        <a:bodyPr/>
        <a:lstStyle/>
        <a:p>
          <a:endParaRPr lang="en-US"/>
        </a:p>
      </dgm:t>
    </dgm:pt>
    <dgm:pt modelId="{B4C8F9EC-AE48-454E-BF3F-EFD3688FDB7D}" type="sibTrans" cxnId="{D2798AAD-3876-4A7B-809D-2FA61D8EA459}">
      <dgm:prSet/>
      <dgm:spPr/>
      <dgm:t>
        <a:bodyPr/>
        <a:lstStyle/>
        <a:p>
          <a:endParaRPr lang="en-US" sz="2400"/>
        </a:p>
      </dgm:t>
    </dgm:pt>
    <dgm:pt modelId="{9BBF8139-D303-4615-B847-3C0533F395E7}">
      <dgm:prSet custT="1"/>
      <dgm:spPr/>
      <dgm:t>
        <a:bodyPr/>
        <a:lstStyle/>
        <a:p>
          <a:r>
            <a:rPr lang="en-US" sz="2400" b="1"/>
            <a:t>Alveolar air is diluted by dead space air to form the expired air. </a:t>
          </a:r>
          <a:endParaRPr lang="en-US" sz="2400" dirty="0"/>
        </a:p>
      </dgm:t>
    </dgm:pt>
    <dgm:pt modelId="{20C27866-0927-40F9-94CF-D5D586AD8A4A}" type="parTrans" cxnId="{E8263337-394B-4BD7-B047-E26E0C545616}">
      <dgm:prSet/>
      <dgm:spPr/>
      <dgm:t>
        <a:bodyPr/>
        <a:lstStyle/>
        <a:p>
          <a:endParaRPr lang="en-US"/>
        </a:p>
      </dgm:t>
    </dgm:pt>
    <dgm:pt modelId="{3C3134C2-E354-4688-8AB5-AE746FD1AA19}" type="sibTrans" cxnId="{E8263337-394B-4BD7-B047-E26E0C545616}">
      <dgm:prSet/>
      <dgm:spPr/>
      <dgm:t>
        <a:bodyPr/>
        <a:lstStyle/>
        <a:p>
          <a:endParaRPr lang="en-US"/>
        </a:p>
      </dgm:t>
    </dgm:pt>
    <dgm:pt modelId="{CB18CD2D-1CA0-4867-ABC2-9B8EF1C320A6}">
      <dgm:prSet custT="1"/>
      <dgm:spPr/>
      <dgm:t>
        <a:bodyPr/>
        <a:lstStyle/>
        <a:p>
          <a:r>
            <a:rPr lang="en-US" sz="2400" b="1" dirty="0"/>
            <a:t>The degree of dilution is a measurement of the physiological dead space.</a:t>
          </a:r>
          <a:endParaRPr lang="en-US" sz="2400" dirty="0"/>
        </a:p>
      </dgm:t>
    </dgm:pt>
    <dgm:pt modelId="{3E004FAC-5882-46DB-A890-4A1915775631}" type="parTrans" cxnId="{7071F50C-4A7D-418D-AE65-FA430242550E}">
      <dgm:prSet/>
      <dgm:spPr/>
      <dgm:t>
        <a:bodyPr/>
        <a:lstStyle/>
        <a:p>
          <a:endParaRPr lang="en-US"/>
        </a:p>
      </dgm:t>
    </dgm:pt>
    <dgm:pt modelId="{B9CDBA9B-4CFF-4104-AD2E-271582BC383D}" type="sibTrans" cxnId="{7071F50C-4A7D-418D-AE65-FA430242550E}">
      <dgm:prSet/>
      <dgm:spPr/>
      <dgm:t>
        <a:bodyPr/>
        <a:lstStyle/>
        <a:p>
          <a:endParaRPr lang="en-US"/>
        </a:p>
      </dgm:t>
    </dgm:pt>
    <dgm:pt modelId="{FAA522AD-141E-407B-8600-E9AD24DCF558}" type="pres">
      <dgm:prSet presAssocID="{ACA1EE24-AC06-4E01-AE92-F8527BA6EE42}" presName="Name0" presStyleCnt="0">
        <dgm:presLayoutVars>
          <dgm:chMax val="7"/>
          <dgm:chPref val="7"/>
          <dgm:dir/>
        </dgm:presLayoutVars>
      </dgm:prSet>
      <dgm:spPr/>
    </dgm:pt>
    <dgm:pt modelId="{9E5344D4-A026-44A2-85BE-28F7876714BA}" type="pres">
      <dgm:prSet presAssocID="{ACA1EE24-AC06-4E01-AE92-F8527BA6EE42}" presName="Name1" presStyleCnt="0"/>
      <dgm:spPr/>
    </dgm:pt>
    <dgm:pt modelId="{5DECD452-687C-4C85-9FAA-D7799549DD92}" type="pres">
      <dgm:prSet presAssocID="{ACA1EE24-AC06-4E01-AE92-F8527BA6EE42}" presName="cycle" presStyleCnt="0"/>
      <dgm:spPr/>
    </dgm:pt>
    <dgm:pt modelId="{56F5AA8A-1520-4388-BCF6-79E43896393A}" type="pres">
      <dgm:prSet presAssocID="{ACA1EE24-AC06-4E01-AE92-F8527BA6EE42}" presName="srcNode" presStyleLbl="node1" presStyleIdx="0" presStyleCnt="3"/>
      <dgm:spPr/>
    </dgm:pt>
    <dgm:pt modelId="{9EFCC5EA-1CE4-403D-845B-21A5D76AED1A}" type="pres">
      <dgm:prSet presAssocID="{ACA1EE24-AC06-4E01-AE92-F8527BA6EE42}" presName="conn" presStyleLbl="parChTrans1D2" presStyleIdx="0" presStyleCnt="1"/>
      <dgm:spPr/>
    </dgm:pt>
    <dgm:pt modelId="{130E832D-3410-46F0-BB04-D364C17ED16C}" type="pres">
      <dgm:prSet presAssocID="{ACA1EE24-AC06-4E01-AE92-F8527BA6EE42}" presName="extraNode" presStyleLbl="node1" presStyleIdx="0" presStyleCnt="3"/>
      <dgm:spPr/>
    </dgm:pt>
    <dgm:pt modelId="{C5A1306D-2C1E-414B-A3B8-F04CD85A2BA9}" type="pres">
      <dgm:prSet presAssocID="{ACA1EE24-AC06-4E01-AE92-F8527BA6EE42}" presName="dstNode" presStyleLbl="node1" presStyleIdx="0" presStyleCnt="3"/>
      <dgm:spPr/>
    </dgm:pt>
    <dgm:pt modelId="{67FE4E71-220E-4C51-8A30-00EF2BF794F6}" type="pres">
      <dgm:prSet presAssocID="{FD1040DB-2CF7-4B2E-9ADB-436CBDE7B879}" presName="text_1" presStyleLbl="node1" presStyleIdx="0" presStyleCnt="3">
        <dgm:presLayoutVars>
          <dgm:bulletEnabled val="1"/>
        </dgm:presLayoutVars>
      </dgm:prSet>
      <dgm:spPr/>
    </dgm:pt>
    <dgm:pt modelId="{BA49D556-FD12-42B1-A57D-1311466714EE}" type="pres">
      <dgm:prSet presAssocID="{FD1040DB-2CF7-4B2E-9ADB-436CBDE7B879}" presName="accent_1" presStyleCnt="0"/>
      <dgm:spPr/>
    </dgm:pt>
    <dgm:pt modelId="{ABAEDDE0-5763-41B7-BC18-346C65853F37}" type="pres">
      <dgm:prSet presAssocID="{FD1040DB-2CF7-4B2E-9ADB-436CBDE7B879}" presName="accentRepeatNode" presStyleLbl="solidFgAcc1" presStyleIdx="0" presStyleCnt="3"/>
      <dgm:spPr/>
    </dgm:pt>
    <dgm:pt modelId="{71DF9A03-9A76-4CCA-AF7D-D773CAF20C05}" type="pres">
      <dgm:prSet presAssocID="{9BBF8139-D303-4615-B847-3C0533F395E7}" presName="text_2" presStyleLbl="node1" presStyleIdx="1" presStyleCnt="3">
        <dgm:presLayoutVars>
          <dgm:bulletEnabled val="1"/>
        </dgm:presLayoutVars>
      </dgm:prSet>
      <dgm:spPr/>
    </dgm:pt>
    <dgm:pt modelId="{A6E0EBF0-F373-4828-9D82-CEEC883F4E26}" type="pres">
      <dgm:prSet presAssocID="{9BBF8139-D303-4615-B847-3C0533F395E7}" presName="accent_2" presStyleCnt="0"/>
      <dgm:spPr/>
    </dgm:pt>
    <dgm:pt modelId="{F8A8E5D6-73E2-422A-907F-F7716ECCCD5E}" type="pres">
      <dgm:prSet presAssocID="{9BBF8139-D303-4615-B847-3C0533F395E7}" presName="accentRepeatNode" presStyleLbl="solidFgAcc1" presStyleIdx="1" presStyleCnt="3"/>
      <dgm:spPr/>
    </dgm:pt>
    <dgm:pt modelId="{B16A102B-8572-4A7D-A5E2-FAA6AA56262B}" type="pres">
      <dgm:prSet presAssocID="{CB18CD2D-1CA0-4867-ABC2-9B8EF1C320A6}" presName="text_3" presStyleLbl="node1" presStyleIdx="2" presStyleCnt="3">
        <dgm:presLayoutVars>
          <dgm:bulletEnabled val="1"/>
        </dgm:presLayoutVars>
      </dgm:prSet>
      <dgm:spPr/>
    </dgm:pt>
    <dgm:pt modelId="{A1ED1B67-2532-44F7-82F2-29EAFB5DFCB6}" type="pres">
      <dgm:prSet presAssocID="{CB18CD2D-1CA0-4867-ABC2-9B8EF1C320A6}" presName="accent_3" presStyleCnt="0"/>
      <dgm:spPr/>
    </dgm:pt>
    <dgm:pt modelId="{4DB790A2-EC13-4371-9E92-B0D0806532BB}" type="pres">
      <dgm:prSet presAssocID="{CB18CD2D-1CA0-4867-ABC2-9B8EF1C320A6}" presName="accentRepeatNode" presStyleLbl="solidFgAcc1" presStyleIdx="2" presStyleCnt="3"/>
      <dgm:spPr/>
    </dgm:pt>
  </dgm:ptLst>
  <dgm:cxnLst>
    <dgm:cxn modelId="{7071F50C-4A7D-418D-AE65-FA430242550E}" srcId="{ACA1EE24-AC06-4E01-AE92-F8527BA6EE42}" destId="{CB18CD2D-1CA0-4867-ABC2-9B8EF1C320A6}" srcOrd="2" destOrd="0" parTransId="{3E004FAC-5882-46DB-A890-4A1915775631}" sibTransId="{B9CDBA9B-4CFF-4104-AD2E-271582BC383D}"/>
    <dgm:cxn modelId="{4EE45022-9D51-49A0-B05B-CDAFBB915A72}" type="presOf" srcId="{FD1040DB-2CF7-4B2E-9ADB-436CBDE7B879}" destId="{67FE4E71-220E-4C51-8A30-00EF2BF794F6}" srcOrd="0" destOrd="0" presId="urn:microsoft.com/office/officeart/2008/layout/VerticalCurvedList"/>
    <dgm:cxn modelId="{E8263337-394B-4BD7-B047-E26E0C545616}" srcId="{ACA1EE24-AC06-4E01-AE92-F8527BA6EE42}" destId="{9BBF8139-D303-4615-B847-3C0533F395E7}" srcOrd="1" destOrd="0" parTransId="{20C27866-0927-40F9-94CF-D5D586AD8A4A}" sibTransId="{3C3134C2-E354-4688-8AB5-AE746FD1AA19}"/>
    <dgm:cxn modelId="{B8570B6E-FB55-4549-A836-99022AA09882}" type="presOf" srcId="{B4C8F9EC-AE48-454E-BF3F-EFD3688FDB7D}" destId="{9EFCC5EA-1CE4-403D-845B-21A5D76AED1A}" srcOrd="0" destOrd="0" presId="urn:microsoft.com/office/officeart/2008/layout/VerticalCurvedList"/>
    <dgm:cxn modelId="{01E1B56E-23C5-4F10-81CA-80A7504FB117}" type="presOf" srcId="{ACA1EE24-AC06-4E01-AE92-F8527BA6EE42}" destId="{FAA522AD-141E-407B-8600-E9AD24DCF558}" srcOrd="0" destOrd="0" presId="urn:microsoft.com/office/officeart/2008/layout/VerticalCurvedList"/>
    <dgm:cxn modelId="{35FCF6AB-E95C-47E3-A515-F92EFD662D58}" type="presOf" srcId="{9BBF8139-D303-4615-B847-3C0533F395E7}" destId="{71DF9A03-9A76-4CCA-AF7D-D773CAF20C05}" srcOrd="0" destOrd="0" presId="urn:microsoft.com/office/officeart/2008/layout/VerticalCurvedList"/>
    <dgm:cxn modelId="{D2798AAD-3876-4A7B-809D-2FA61D8EA459}" srcId="{ACA1EE24-AC06-4E01-AE92-F8527BA6EE42}" destId="{FD1040DB-2CF7-4B2E-9ADB-436CBDE7B879}" srcOrd="0" destOrd="0" parTransId="{26032476-669A-4AEE-95AB-F6B18EB929F9}" sibTransId="{B4C8F9EC-AE48-454E-BF3F-EFD3688FDB7D}"/>
    <dgm:cxn modelId="{A01AD1BE-69CB-43DF-8629-94FA0CC914AF}" type="presOf" srcId="{CB18CD2D-1CA0-4867-ABC2-9B8EF1C320A6}" destId="{B16A102B-8572-4A7D-A5E2-FAA6AA56262B}" srcOrd="0" destOrd="0" presId="urn:microsoft.com/office/officeart/2008/layout/VerticalCurvedList"/>
    <dgm:cxn modelId="{E9CD6DFC-04A4-488E-84E5-EE6E263882E4}" type="presParOf" srcId="{FAA522AD-141E-407B-8600-E9AD24DCF558}" destId="{9E5344D4-A026-44A2-85BE-28F7876714BA}" srcOrd="0" destOrd="0" presId="urn:microsoft.com/office/officeart/2008/layout/VerticalCurvedList"/>
    <dgm:cxn modelId="{E61858C7-EEE8-415C-B1E9-32BD3256D8F4}" type="presParOf" srcId="{9E5344D4-A026-44A2-85BE-28F7876714BA}" destId="{5DECD452-687C-4C85-9FAA-D7799549DD92}" srcOrd="0" destOrd="0" presId="urn:microsoft.com/office/officeart/2008/layout/VerticalCurvedList"/>
    <dgm:cxn modelId="{CD8ADC99-EA33-4E4E-BE12-7C6F3CB168DF}" type="presParOf" srcId="{5DECD452-687C-4C85-9FAA-D7799549DD92}" destId="{56F5AA8A-1520-4388-BCF6-79E43896393A}" srcOrd="0" destOrd="0" presId="urn:microsoft.com/office/officeart/2008/layout/VerticalCurvedList"/>
    <dgm:cxn modelId="{2DA4DA3D-2E67-4D46-9464-E9B89BA03E9E}" type="presParOf" srcId="{5DECD452-687C-4C85-9FAA-D7799549DD92}" destId="{9EFCC5EA-1CE4-403D-845B-21A5D76AED1A}" srcOrd="1" destOrd="0" presId="urn:microsoft.com/office/officeart/2008/layout/VerticalCurvedList"/>
    <dgm:cxn modelId="{2405DF4B-52D2-48AF-9592-63F123090D58}" type="presParOf" srcId="{5DECD452-687C-4C85-9FAA-D7799549DD92}" destId="{130E832D-3410-46F0-BB04-D364C17ED16C}" srcOrd="2" destOrd="0" presId="urn:microsoft.com/office/officeart/2008/layout/VerticalCurvedList"/>
    <dgm:cxn modelId="{59D7788C-F184-4492-BB46-B76CAE315DBF}" type="presParOf" srcId="{5DECD452-687C-4C85-9FAA-D7799549DD92}" destId="{C5A1306D-2C1E-414B-A3B8-F04CD85A2BA9}" srcOrd="3" destOrd="0" presId="urn:microsoft.com/office/officeart/2008/layout/VerticalCurvedList"/>
    <dgm:cxn modelId="{977515F7-5CBF-499B-A0D2-2B8AF84BA690}" type="presParOf" srcId="{9E5344D4-A026-44A2-85BE-28F7876714BA}" destId="{67FE4E71-220E-4C51-8A30-00EF2BF794F6}" srcOrd="1" destOrd="0" presId="urn:microsoft.com/office/officeart/2008/layout/VerticalCurvedList"/>
    <dgm:cxn modelId="{FDF45ED0-40A5-4E5B-B627-0FC54E62FED7}" type="presParOf" srcId="{9E5344D4-A026-44A2-85BE-28F7876714BA}" destId="{BA49D556-FD12-42B1-A57D-1311466714EE}" srcOrd="2" destOrd="0" presId="urn:microsoft.com/office/officeart/2008/layout/VerticalCurvedList"/>
    <dgm:cxn modelId="{B9A7B392-086C-4CE5-9B58-96C4BB6F1A03}" type="presParOf" srcId="{BA49D556-FD12-42B1-A57D-1311466714EE}" destId="{ABAEDDE0-5763-41B7-BC18-346C65853F37}" srcOrd="0" destOrd="0" presId="urn:microsoft.com/office/officeart/2008/layout/VerticalCurvedList"/>
    <dgm:cxn modelId="{B562634E-40BB-410C-B114-BCD17F54AA40}" type="presParOf" srcId="{9E5344D4-A026-44A2-85BE-28F7876714BA}" destId="{71DF9A03-9A76-4CCA-AF7D-D773CAF20C05}" srcOrd="3" destOrd="0" presId="urn:microsoft.com/office/officeart/2008/layout/VerticalCurvedList"/>
    <dgm:cxn modelId="{6603962A-D007-4571-B8FD-2B967441F64D}" type="presParOf" srcId="{9E5344D4-A026-44A2-85BE-28F7876714BA}" destId="{A6E0EBF0-F373-4828-9D82-CEEC883F4E26}" srcOrd="4" destOrd="0" presId="urn:microsoft.com/office/officeart/2008/layout/VerticalCurvedList"/>
    <dgm:cxn modelId="{0BFC0F7B-F2C1-4656-8740-F8831E07E5CB}" type="presParOf" srcId="{A6E0EBF0-F373-4828-9D82-CEEC883F4E26}" destId="{F8A8E5D6-73E2-422A-907F-F7716ECCCD5E}" srcOrd="0" destOrd="0" presId="urn:microsoft.com/office/officeart/2008/layout/VerticalCurvedList"/>
    <dgm:cxn modelId="{2CED04F5-0D22-40E2-9B9F-C4C59994743F}" type="presParOf" srcId="{9E5344D4-A026-44A2-85BE-28F7876714BA}" destId="{B16A102B-8572-4A7D-A5E2-FAA6AA56262B}" srcOrd="5" destOrd="0" presId="urn:microsoft.com/office/officeart/2008/layout/VerticalCurvedList"/>
    <dgm:cxn modelId="{F5DE5CEA-CB76-4DA0-B66E-7A0D4003181D}" type="presParOf" srcId="{9E5344D4-A026-44A2-85BE-28F7876714BA}" destId="{A1ED1B67-2532-44F7-82F2-29EAFB5DFCB6}" srcOrd="6" destOrd="0" presId="urn:microsoft.com/office/officeart/2008/layout/VerticalCurvedList"/>
    <dgm:cxn modelId="{F9C4082B-7BA6-41EB-9B2E-92F15BA8F78C}" type="presParOf" srcId="{A1ED1B67-2532-44F7-82F2-29EAFB5DFCB6}" destId="{4DB790A2-EC13-4371-9E92-B0D0806532BB}" srcOrd="0" destOrd="0" presId="urn:microsoft.com/office/officeart/2008/layout/VerticalCurve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DC04DF-60E9-4745-B4E3-AB57F49277C0}">
      <dsp:nvSpPr>
        <dsp:cNvPr id="0" name=""/>
        <dsp:cNvSpPr/>
      </dsp:nvSpPr>
      <dsp:spPr>
        <a:xfrm>
          <a:off x="0" y="58332"/>
          <a:ext cx="9070144" cy="695565"/>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b="1" i="0" kern="1200" baseline="0"/>
            <a:t>1. Area available for exchange</a:t>
          </a:r>
          <a:endParaRPr lang="en-US" sz="2900" kern="1200"/>
        </a:p>
      </dsp:txBody>
      <dsp:txXfrm>
        <a:off x="33955" y="92287"/>
        <a:ext cx="9002234" cy="627655"/>
      </dsp:txXfrm>
    </dsp:sp>
    <dsp:sp modelId="{DF097F19-955F-482E-B635-E0C4D62DF1DB}">
      <dsp:nvSpPr>
        <dsp:cNvPr id="0" name=""/>
        <dsp:cNvSpPr/>
      </dsp:nvSpPr>
      <dsp:spPr>
        <a:xfrm>
          <a:off x="0" y="1081125"/>
          <a:ext cx="9070144" cy="695565"/>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b="1" i="0" kern="1200" baseline="0"/>
            <a:t>2. Resistance to diffusion “Alveolo-capillary membrane”</a:t>
          </a:r>
          <a:endParaRPr lang="en-US" sz="2900" kern="1200"/>
        </a:p>
      </dsp:txBody>
      <dsp:txXfrm>
        <a:off x="33955" y="1115080"/>
        <a:ext cx="9002234" cy="627655"/>
      </dsp:txXfrm>
    </dsp:sp>
    <dsp:sp modelId="{A57A3809-5579-43B2-B795-DFA49844A88E}">
      <dsp:nvSpPr>
        <dsp:cNvPr id="0" name=""/>
        <dsp:cNvSpPr/>
      </dsp:nvSpPr>
      <dsp:spPr>
        <a:xfrm>
          <a:off x="0" y="1943572"/>
          <a:ext cx="9070144" cy="695565"/>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b="1" i="0" kern="1200" baseline="0"/>
            <a:t>3. Gradient of partial pressure</a:t>
          </a:r>
          <a:endParaRPr lang="en-US" sz="2900" kern="1200"/>
        </a:p>
      </dsp:txBody>
      <dsp:txXfrm>
        <a:off x="33955" y="1977527"/>
        <a:ext cx="9002234" cy="62765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761BA0-9F00-49EA-8DE5-35D08D6B8254}">
      <dsp:nvSpPr>
        <dsp:cNvPr id="0" name=""/>
        <dsp:cNvSpPr/>
      </dsp:nvSpPr>
      <dsp:spPr>
        <a:xfrm>
          <a:off x="1366" y="34080"/>
          <a:ext cx="4972769" cy="2486384"/>
        </a:xfrm>
        <a:prstGeom prst="roundRect">
          <a:avLst>
            <a:gd name="adj" fmla="val 10000"/>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6675" tIns="44450" rIns="66675" bIns="44450" numCol="1" spcCol="1270" anchor="ctr" anchorCtr="0">
          <a:noAutofit/>
        </a:bodyPr>
        <a:lstStyle/>
        <a:p>
          <a:pPr marL="0" lvl="0" indent="0" algn="ctr" defTabSz="1555750">
            <a:lnSpc>
              <a:spcPct val="90000"/>
            </a:lnSpc>
            <a:spcBef>
              <a:spcPct val="0"/>
            </a:spcBef>
            <a:spcAft>
              <a:spcPct val="35000"/>
            </a:spcAft>
            <a:buNone/>
          </a:pPr>
          <a:r>
            <a:rPr lang="en-US" sz="3500" b="1" kern="1200" dirty="0">
              <a:solidFill>
                <a:schemeClr val="tx1"/>
              </a:solidFill>
            </a:rPr>
            <a:t>Mechanical ventilation</a:t>
          </a:r>
        </a:p>
        <a:p>
          <a:pPr marL="0" lvl="0" indent="0" algn="ctr" defTabSz="1555750">
            <a:lnSpc>
              <a:spcPct val="90000"/>
            </a:lnSpc>
            <a:spcBef>
              <a:spcPct val="0"/>
            </a:spcBef>
            <a:spcAft>
              <a:spcPct val="35000"/>
            </a:spcAft>
            <a:buNone/>
          </a:pPr>
          <a:r>
            <a:rPr lang="en-US" sz="3500" b="1" kern="1200" dirty="0"/>
            <a:t> using artificial methods to assist breathing.</a:t>
          </a:r>
          <a:endParaRPr lang="en-US" sz="3500" kern="1200" dirty="0"/>
        </a:p>
      </dsp:txBody>
      <dsp:txXfrm>
        <a:off x="74190" y="106904"/>
        <a:ext cx="4827121" cy="2340736"/>
      </dsp:txXfrm>
    </dsp:sp>
    <dsp:sp modelId="{F921D9FB-F3B0-4ECC-A064-D344D9E93A58}">
      <dsp:nvSpPr>
        <dsp:cNvPr id="0" name=""/>
        <dsp:cNvSpPr/>
      </dsp:nvSpPr>
      <dsp:spPr>
        <a:xfrm>
          <a:off x="6217327" y="34080"/>
          <a:ext cx="4972769" cy="2486384"/>
        </a:xfrm>
        <a:prstGeom prst="roundRect">
          <a:avLst>
            <a:gd name="adj" fmla="val 10000"/>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6675" tIns="44450" rIns="66675" bIns="44450" numCol="1" spcCol="1270" anchor="ctr" anchorCtr="0">
          <a:noAutofit/>
        </a:bodyPr>
        <a:lstStyle/>
        <a:p>
          <a:pPr marL="0" lvl="0" indent="0" algn="ctr" defTabSz="1555750">
            <a:lnSpc>
              <a:spcPct val="90000"/>
            </a:lnSpc>
            <a:spcBef>
              <a:spcPct val="0"/>
            </a:spcBef>
            <a:spcAft>
              <a:spcPct val="35000"/>
            </a:spcAft>
            <a:buNone/>
          </a:pPr>
          <a:r>
            <a:rPr lang="en-US" sz="3500" b="1" kern="1200" dirty="0">
              <a:solidFill>
                <a:schemeClr val="tx1"/>
              </a:solidFill>
            </a:rPr>
            <a:t>Ventilator</a:t>
          </a:r>
        </a:p>
        <a:p>
          <a:pPr marL="0" lvl="0" indent="0" algn="ctr" defTabSz="1555750">
            <a:lnSpc>
              <a:spcPct val="90000"/>
            </a:lnSpc>
            <a:spcBef>
              <a:spcPct val="0"/>
            </a:spcBef>
            <a:spcAft>
              <a:spcPct val="35000"/>
            </a:spcAft>
            <a:buNone/>
          </a:pPr>
          <a:r>
            <a:rPr lang="en-US" sz="3500" b="1" kern="1200" dirty="0"/>
            <a:t> a machine designed to move breathable air into and out of the lungs.</a:t>
          </a:r>
          <a:endParaRPr lang="en-US" sz="3500" kern="1200" dirty="0"/>
        </a:p>
      </dsp:txBody>
      <dsp:txXfrm>
        <a:off x="6290151" y="106904"/>
        <a:ext cx="4827121" cy="234073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FCC5EA-1CE4-403D-845B-21A5D76AED1A}">
      <dsp:nvSpPr>
        <dsp:cNvPr id="0" name=""/>
        <dsp:cNvSpPr/>
      </dsp:nvSpPr>
      <dsp:spPr>
        <a:xfrm>
          <a:off x="-5676118" y="-869021"/>
          <a:ext cx="6759097" cy="6759097"/>
        </a:xfrm>
        <a:prstGeom prst="blockArc">
          <a:avLst>
            <a:gd name="adj1" fmla="val 18900000"/>
            <a:gd name="adj2" fmla="val 2700000"/>
            <a:gd name="adj3" fmla="val 320"/>
          </a:avLst>
        </a:prstGeom>
        <a:noFill/>
        <a:ln w="12700" cap="flat" cmpd="sng" algn="ctr">
          <a:solidFill>
            <a:schemeClr val="accent2">
              <a:shade val="60000"/>
              <a:hueOff val="0"/>
              <a:satOff val="0"/>
              <a:lumOff val="0"/>
              <a:alphaOff val="0"/>
            </a:schemeClr>
          </a:solidFill>
          <a:prstDash val="solid"/>
          <a:miter lim="800000"/>
        </a:ln>
        <a:effectLst/>
        <a:sp3d z="-40000" prstMaterial="matte"/>
      </dsp:spPr>
      <dsp:style>
        <a:lnRef idx="2">
          <a:scrgbClr r="0" g="0" b="0"/>
        </a:lnRef>
        <a:fillRef idx="0">
          <a:scrgbClr r="0" g="0" b="0"/>
        </a:fillRef>
        <a:effectRef idx="0">
          <a:scrgbClr r="0" g="0" b="0"/>
        </a:effectRef>
        <a:fontRef idx="minor"/>
      </dsp:style>
    </dsp:sp>
    <dsp:sp modelId="{67FE4E71-220E-4C51-8A30-00EF2BF794F6}">
      <dsp:nvSpPr>
        <dsp:cNvPr id="0" name=""/>
        <dsp:cNvSpPr/>
      </dsp:nvSpPr>
      <dsp:spPr>
        <a:xfrm>
          <a:off x="696922" y="502105"/>
          <a:ext cx="7979392" cy="1004211"/>
        </a:xfrm>
        <a:prstGeom prst="rect">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97092" tIns="60960" rIns="60960" bIns="60960" numCol="1" spcCol="1270" anchor="ctr" anchorCtr="0">
          <a:noAutofit/>
        </a:bodyPr>
        <a:lstStyle/>
        <a:p>
          <a:pPr marL="0" lvl="0" indent="0" algn="l" defTabSz="1066800">
            <a:lnSpc>
              <a:spcPct val="90000"/>
            </a:lnSpc>
            <a:spcBef>
              <a:spcPct val="0"/>
            </a:spcBef>
            <a:spcAft>
              <a:spcPct val="35000"/>
            </a:spcAft>
            <a:buNone/>
          </a:pPr>
          <a:r>
            <a:rPr lang="en-US" sz="2400" b="1" kern="1200"/>
            <a:t>The physiological dead space can be determined by measuring pCO2 (or pO2) of expired and alveolar air. </a:t>
          </a:r>
          <a:endParaRPr lang="en-US" sz="2400" kern="1200" dirty="0"/>
        </a:p>
      </dsp:txBody>
      <dsp:txXfrm>
        <a:off x="696922" y="502105"/>
        <a:ext cx="7979392" cy="1004211"/>
      </dsp:txXfrm>
    </dsp:sp>
    <dsp:sp modelId="{ABAEDDE0-5763-41B7-BC18-346C65853F37}">
      <dsp:nvSpPr>
        <dsp:cNvPr id="0" name=""/>
        <dsp:cNvSpPr/>
      </dsp:nvSpPr>
      <dsp:spPr>
        <a:xfrm>
          <a:off x="69290" y="376579"/>
          <a:ext cx="1255263" cy="1255263"/>
        </a:xfrm>
        <a:prstGeom prst="ellipse">
          <a:avLst/>
        </a:prstGeom>
        <a:solidFill>
          <a:schemeClr val="lt1">
            <a:hueOff val="0"/>
            <a:satOff val="0"/>
            <a:lumOff val="0"/>
            <a:alphaOff val="0"/>
          </a:schemeClr>
        </a:solidFill>
        <a:ln w="6350" cap="flat" cmpd="sng" algn="ctr">
          <a:solidFill>
            <a:schemeClr val="accent2">
              <a:hueOff val="0"/>
              <a:satOff val="0"/>
              <a:lumOff val="0"/>
              <a:alphaOff val="0"/>
            </a:schemeClr>
          </a:solidFill>
          <a:prstDash val="solid"/>
          <a:miter lim="800000"/>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sp>
    <dsp:sp modelId="{71DF9A03-9A76-4CCA-AF7D-D773CAF20C05}">
      <dsp:nvSpPr>
        <dsp:cNvPr id="0" name=""/>
        <dsp:cNvSpPr/>
      </dsp:nvSpPr>
      <dsp:spPr>
        <a:xfrm>
          <a:off x="1061953" y="2008422"/>
          <a:ext cx="7614361" cy="1004211"/>
        </a:xfrm>
        <a:prstGeom prst="rect">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97092" tIns="60960" rIns="60960" bIns="60960" numCol="1" spcCol="1270" anchor="ctr" anchorCtr="0">
          <a:noAutofit/>
        </a:bodyPr>
        <a:lstStyle/>
        <a:p>
          <a:pPr marL="0" lvl="0" indent="0" algn="l" defTabSz="1066800">
            <a:lnSpc>
              <a:spcPct val="90000"/>
            </a:lnSpc>
            <a:spcBef>
              <a:spcPct val="0"/>
            </a:spcBef>
            <a:spcAft>
              <a:spcPct val="35000"/>
            </a:spcAft>
            <a:buNone/>
          </a:pPr>
          <a:r>
            <a:rPr lang="en-US" sz="2400" b="1" kern="1200"/>
            <a:t>Alveolar air is diluted by dead space air to form the expired air. </a:t>
          </a:r>
          <a:endParaRPr lang="en-US" sz="2400" kern="1200" dirty="0"/>
        </a:p>
      </dsp:txBody>
      <dsp:txXfrm>
        <a:off x="1061953" y="2008422"/>
        <a:ext cx="7614361" cy="1004211"/>
      </dsp:txXfrm>
    </dsp:sp>
    <dsp:sp modelId="{F8A8E5D6-73E2-422A-907F-F7716ECCCD5E}">
      <dsp:nvSpPr>
        <dsp:cNvPr id="0" name=""/>
        <dsp:cNvSpPr/>
      </dsp:nvSpPr>
      <dsp:spPr>
        <a:xfrm>
          <a:off x="434321" y="1882895"/>
          <a:ext cx="1255263" cy="1255263"/>
        </a:xfrm>
        <a:prstGeom prst="ellipse">
          <a:avLst/>
        </a:prstGeom>
        <a:solidFill>
          <a:schemeClr val="lt1">
            <a:hueOff val="0"/>
            <a:satOff val="0"/>
            <a:lumOff val="0"/>
            <a:alphaOff val="0"/>
          </a:schemeClr>
        </a:solidFill>
        <a:ln w="6350" cap="flat" cmpd="sng" algn="ctr">
          <a:solidFill>
            <a:schemeClr val="accent2">
              <a:hueOff val="0"/>
              <a:satOff val="0"/>
              <a:lumOff val="0"/>
              <a:alphaOff val="0"/>
            </a:schemeClr>
          </a:solidFill>
          <a:prstDash val="solid"/>
          <a:miter lim="800000"/>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sp>
    <dsp:sp modelId="{B16A102B-8572-4A7D-A5E2-FAA6AA56262B}">
      <dsp:nvSpPr>
        <dsp:cNvPr id="0" name=""/>
        <dsp:cNvSpPr/>
      </dsp:nvSpPr>
      <dsp:spPr>
        <a:xfrm>
          <a:off x="696922" y="3514738"/>
          <a:ext cx="7979392" cy="1004211"/>
        </a:xfrm>
        <a:prstGeom prst="rect">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97092" tIns="60960" rIns="60960" bIns="60960" numCol="1" spcCol="1270" anchor="ctr" anchorCtr="0">
          <a:noAutofit/>
        </a:bodyPr>
        <a:lstStyle/>
        <a:p>
          <a:pPr marL="0" lvl="0" indent="0" algn="l" defTabSz="1066800">
            <a:lnSpc>
              <a:spcPct val="90000"/>
            </a:lnSpc>
            <a:spcBef>
              <a:spcPct val="0"/>
            </a:spcBef>
            <a:spcAft>
              <a:spcPct val="35000"/>
            </a:spcAft>
            <a:buNone/>
          </a:pPr>
          <a:r>
            <a:rPr lang="en-US" sz="2400" b="1" kern="1200" dirty="0"/>
            <a:t>The degree of dilution is a measurement of the physiological dead space.</a:t>
          </a:r>
          <a:endParaRPr lang="en-US" sz="2400" kern="1200" dirty="0"/>
        </a:p>
      </dsp:txBody>
      <dsp:txXfrm>
        <a:off x="696922" y="3514738"/>
        <a:ext cx="7979392" cy="1004211"/>
      </dsp:txXfrm>
    </dsp:sp>
    <dsp:sp modelId="{4DB790A2-EC13-4371-9E92-B0D0806532BB}">
      <dsp:nvSpPr>
        <dsp:cNvPr id="0" name=""/>
        <dsp:cNvSpPr/>
      </dsp:nvSpPr>
      <dsp:spPr>
        <a:xfrm>
          <a:off x="69290" y="3389212"/>
          <a:ext cx="1255263" cy="1255263"/>
        </a:xfrm>
        <a:prstGeom prst="ellipse">
          <a:avLst/>
        </a:prstGeom>
        <a:solidFill>
          <a:schemeClr val="lt1">
            <a:hueOff val="0"/>
            <a:satOff val="0"/>
            <a:lumOff val="0"/>
            <a:alphaOff val="0"/>
          </a:schemeClr>
        </a:solidFill>
        <a:ln w="6350" cap="flat" cmpd="sng" algn="ctr">
          <a:solidFill>
            <a:schemeClr val="accent2">
              <a:hueOff val="0"/>
              <a:satOff val="0"/>
              <a:lumOff val="0"/>
              <a:alphaOff val="0"/>
            </a:schemeClr>
          </a:solidFill>
          <a:prstDash val="solid"/>
          <a:miter lim="800000"/>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C9B8FE5-5440-40DE-8774-00FE6BC97766}" type="datetimeFigureOut">
              <a:rPr lang="en-US" smtClean="0"/>
              <a:t>3/14/2022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ECC6975-26B6-4608-AF3E-FA6F047A556C}" type="slidenum">
              <a:rPr lang="en-US" smtClean="0"/>
              <a:t>‹#›</a:t>
            </a:fld>
            <a:endParaRPr lang="en-US"/>
          </a:p>
        </p:txBody>
      </p:sp>
    </p:spTree>
    <p:extLst>
      <p:ext uri="{BB962C8B-B14F-4D97-AF65-F5344CB8AC3E}">
        <p14:creationId xmlns:p14="http://schemas.microsoft.com/office/powerpoint/2010/main" val="37753382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3" indent="-346075" defTabSz="457200">
              <a:spcBef>
                <a:spcPct val="20000"/>
              </a:spcBef>
              <a:buClr>
                <a:srgbClr val="CC0000"/>
              </a:buClr>
              <a:buSzPct val="150000"/>
              <a:buFont typeface="Verdana" panose="020B0604030504040204" pitchFamily="34" charset="0"/>
              <a:buChar char="●"/>
              <a:tabLst>
                <a:tab pos="111125" algn="l"/>
              </a:tabLst>
              <a:defRPr/>
            </a:pPr>
            <a:r>
              <a:rPr lang="en-US" sz="1200" b="1" dirty="0">
                <a:solidFill>
                  <a:prstClr val="black"/>
                </a:solidFill>
              </a:rPr>
              <a:t>Humidification of atmospheric air as it passes through the respiratory passages leads to dilution of gases </a:t>
            </a:r>
            <a:r>
              <a:rPr lang="en-US" sz="1200" b="1" dirty="0">
                <a:solidFill>
                  <a:srgbClr val="92D050"/>
                </a:solidFill>
              </a:rPr>
              <a:t>“Water Vapor”.</a:t>
            </a:r>
          </a:p>
          <a:p>
            <a:pPr marL="457200" lvl="3" indent="-346075" defTabSz="457200">
              <a:spcBef>
                <a:spcPct val="20000"/>
              </a:spcBef>
              <a:buClr>
                <a:srgbClr val="CC0000"/>
              </a:buClr>
              <a:buSzPct val="150000"/>
              <a:buFont typeface="Verdana" panose="020B0604030504040204" pitchFamily="34" charset="0"/>
              <a:buChar char="●"/>
              <a:tabLst>
                <a:tab pos="111125" algn="l"/>
              </a:tabLst>
              <a:defRPr/>
            </a:pPr>
            <a:r>
              <a:rPr lang="en-US" sz="1200" b="1" dirty="0">
                <a:solidFill>
                  <a:prstClr val="black"/>
                </a:solidFill>
              </a:rPr>
              <a:t>Partial replacement of alveolar air by atmospheric air with each breath </a:t>
            </a:r>
            <a:r>
              <a:rPr lang="en-US" sz="1200" b="1" dirty="0">
                <a:solidFill>
                  <a:srgbClr val="92D050"/>
                </a:solidFill>
              </a:rPr>
              <a:t>“Ventilation”.</a:t>
            </a:r>
          </a:p>
          <a:p>
            <a:pPr marL="457200" lvl="3" indent="-346075" defTabSz="457200">
              <a:spcBef>
                <a:spcPct val="20000"/>
              </a:spcBef>
              <a:buClr>
                <a:srgbClr val="CC0000"/>
              </a:buClr>
              <a:buSzPct val="150000"/>
              <a:buFont typeface="Verdana" panose="020B0604030504040204" pitchFamily="34" charset="0"/>
              <a:buChar char="●"/>
              <a:tabLst>
                <a:tab pos="111125" algn="l"/>
              </a:tabLst>
              <a:defRPr/>
            </a:pPr>
            <a:r>
              <a:rPr lang="en-US" sz="1200" b="1" dirty="0">
                <a:solidFill>
                  <a:prstClr val="black"/>
                </a:solidFill>
              </a:rPr>
              <a:t>Constant absorption of O</a:t>
            </a:r>
            <a:r>
              <a:rPr lang="en-US" sz="1200" b="1" baseline="-25000" dirty="0">
                <a:solidFill>
                  <a:prstClr val="black"/>
                </a:solidFill>
              </a:rPr>
              <a:t>2</a:t>
            </a:r>
            <a:r>
              <a:rPr lang="en-US" sz="1200" b="1" dirty="0">
                <a:solidFill>
                  <a:prstClr val="black"/>
                </a:solidFill>
              </a:rPr>
              <a:t> from alveoli to pulmonary capillaries. Diffusion of CO</a:t>
            </a:r>
            <a:r>
              <a:rPr lang="en-US" sz="1200" b="1" baseline="-25000" dirty="0">
                <a:solidFill>
                  <a:prstClr val="black"/>
                </a:solidFill>
              </a:rPr>
              <a:t>2</a:t>
            </a:r>
            <a:r>
              <a:rPr lang="en-US" sz="1200" b="1" dirty="0">
                <a:solidFill>
                  <a:prstClr val="black"/>
                </a:solidFill>
              </a:rPr>
              <a:t> from pulmonary capillaries to alveoli </a:t>
            </a:r>
            <a:r>
              <a:rPr lang="en-US" sz="1200" b="1" dirty="0">
                <a:solidFill>
                  <a:srgbClr val="92D050"/>
                </a:solidFill>
              </a:rPr>
              <a:t>“Perfusion &amp; Gas exchange”.</a:t>
            </a:r>
            <a:endParaRPr lang="en-GB" sz="1200" b="1" dirty="0">
              <a:solidFill>
                <a:srgbClr val="92D050"/>
              </a:solidFill>
            </a:endParaRPr>
          </a:p>
          <a:p>
            <a:endParaRPr lang="en-US" dirty="0"/>
          </a:p>
        </p:txBody>
      </p:sp>
      <p:sp>
        <p:nvSpPr>
          <p:cNvPr id="4" name="Slide Number Placeholder 3"/>
          <p:cNvSpPr>
            <a:spLocks noGrp="1"/>
          </p:cNvSpPr>
          <p:nvPr>
            <p:ph type="sldNum" sz="quarter" idx="5"/>
          </p:nvPr>
        </p:nvSpPr>
        <p:spPr/>
        <p:txBody>
          <a:bodyPr/>
          <a:lstStyle/>
          <a:p>
            <a:fld id="{1ECC6975-26B6-4608-AF3E-FA6F047A556C}" type="slidenum">
              <a:rPr lang="en-US" smtClean="0"/>
              <a:t>6</a:t>
            </a:fld>
            <a:endParaRPr lang="en-US"/>
          </a:p>
        </p:txBody>
      </p:sp>
    </p:spTree>
    <p:extLst>
      <p:ext uri="{BB962C8B-B14F-4D97-AF65-F5344CB8AC3E}">
        <p14:creationId xmlns:p14="http://schemas.microsoft.com/office/powerpoint/2010/main" val="38860273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ECC6975-26B6-4608-AF3E-FA6F047A556C}" type="slidenum">
              <a:rPr lang="en-US" smtClean="0"/>
              <a:t>24</a:t>
            </a:fld>
            <a:endParaRPr lang="en-US"/>
          </a:p>
        </p:txBody>
      </p:sp>
    </p:spTree>
    <p:extLst>
      <p:ext uri="{BB962C8B-B14F-4D97-AF65-F5344CB8AC3E}">
        <p14:creationId xmlns:p14="http://schemas.microsoft.com/office/powerpoint/2010/main" val="29488452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3CCAF2-12A2-472A-9022-7E4A59CC9D9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6D9687A-C898-4DA6-89DB-C85609C473F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8D75BD6-1675-42E5-BD8F-A4E5A761DA89}"/>
              </a:ext>
            </a:extLst>
          </p:cNvPr>
          <p:cNvSpPr>
            <a:spLocks noGrp="1"/>
          </p:cNvSpPr>
          <p:nvPr>
            <p:ph type="dt" sz="half" idx="10"/>
          </p:nvPr>
        </p:nvSpPr>
        <p:spPr/>
        <p:txBody>
          <a:bodyPr/>
          <a:lstStyle/>
          <a:p>
            <a:fld id="{023D1572-B92D-416F-A652-C5356C215C13}" type="datetimeFigureOut">
              <a:rPr lang="en-US" smtClean="0"/>
              <a:t>3/14/2022</a:t>
            </a:fld>
            <a:endParaRPr lang="en-US"/>
          </a:p>
        </p:txBody>
      </p:sp>
      <p:sp>
        <p:nvSpPr>
          <p:cNvPr id="5" name="Footer Placeholder 4">
            <a:extLst>
              <a:ext uri="{FF2B5EF4-FFF2-40B4-BE49-F238E27FC236}">
                <a16:creationId xmlns:a16="http://schemas.microsoft.com/office/drawing/2014/main" id="{680CDFE8-574A-4028-A9E2-FB7C0CE569E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F29F28B-99AA-41CF-89DF-73A58A20A39A}"/>
              </a:ext>
            </a:extLst>
          </p:cNvPr>
          <p:cNvSpPr>
            <a:spLocks noGrp="1"/>
          </p:cNvSpPr>
          <p:nvPr>
            <p:ph type="sldNum" sz="quarter" idx="12"/>
          </p:nvPr>
        </p:nvSpPr>
        <p:spPr/>
        <p:txBody>
          <a:bodyPr/>
          <a:lstStyle/>
          <a:p>
            <a:fld id="{45642D36-69F2-4CE0-B5AC-A34334162E57}" type="slidenum">
              <a:rPr lang="en-US" smtClean="0"/>
              <a:t>‹#›</a:t>
            </a:fld>
            <a:endParaRPr lang="en-US"/>
          </a:p>
        </p:txBody>
      </p:sp>
    </p:spTree>
    <p:extLst>
      <p:ext uri="{BB962C8B-B14F-4D97-AF65-F5344CB8AC3E}">
        <p14:creationId xmlns:p14="http://schemas.microsoft.com/office/powerpoint/2010/main" val="28872137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787A6D-EBED-4DB6-9D68-75886E7C0A3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BD89031-FD81-4701-9B42-A27A1F35D9A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013D60C-E447-4857-BB01-1CD39A59AF69}"/>
              </a:ext>
            </a:extLst>
          </p:cNvPr>
          <p:cNvSpPr>
            <a:spLocks noGrp="1"/>
          </p:cNvSpPr>
          <p:nvPr>
            <p:ph type="dt" sz="half" idx="10"/>
          </p:nvPr>
        </p:nvSpPr>
        <p:spPr/>
        <p:txBody>
          <a:bodyPr/>
          <a:lstStyle/>
          <a:p>
            <a:fld id="{023D1572-B92D-416F-A652-C5356C215C13}" type="datetimeFigureOut">
              <a:rPr lang="en-US" smtClean="0"/>
              <a:t>3/14/2022</a:t>
            </a:fld>
            <a:endParaRPr lang="en-US"/>
          </a:p>
        </p:txBody>
      </p:sp>
      <p:sp>
        <p:nvSpPr>
          <p:cNvPr id="5" name="Footer Placeholder 4">
            <a:extLst>
              <a:ext uri="{FF2B5EF4-FFF2-40B4-BE49-F238E27FC236}">
                <a16:creationId xmlns:a16="http://schemas.microsoft.com/office/drawing/2014/main" id="{28F72999-4352-4926-AE00-284D3F02A62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22E45E7-FD2B-4F81-8AC0-82BAD252E306}"/>
              </a:ext>
            </a:extLst>
          </p:cNvPr>
          <p:cNvSpPr>
            <a:spLocks noGrp="1"/>
          </p:cNvSpPr>
          <p:nvPr>
            <p:ph type="sldNum" sz="quarter" idx="12"/>
          </p:nvPr>
        </p:nvSpPr>
        <p:spPr/>
        <p:txBody>
          <a:bodyPr/>
          <a:lstStyle/>
          <a:p>
            <a:fld id="{45642D36-69F2-4CE0-B5AC-A34334162E57}" type="slidenum">
              <a:rPr lang="en-US" smtClean="0"/>
              <a:t>‹#›</a:t>
            </a:fld>
            <a:endParaRPr lang="en-US"/>
          </a:p>
        </p:txBody>
      </p:sp>
    </p:spTree>
    <p:extLst>
      <p:ext uri="{BB962C8B-B14F-4D97-AF65-F5344CB8AC3E}">
        <p14:creationId xmlns:p14="http://schemas.microsoft.com/office/powerpoint/2010/main" val="965378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CEEC2DA-F761-48E5-957B-98A7D881D88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4572C35-ECF8-4A40-9DB2-2A23572B448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B750BE3-DEBC-40B7-8A58-6EC7F3FC38C7}"/>
              </a:ext>
            </a:extLst>
          </p:cNvPr>
          <p:cNvSpPr>
            <a:spLocks noGrp="1"/>
          </p:cNvSpPr>
          <p:nvPr>
            <p:ph type="dt" sz="half" idx="10"/>
          </p:nvPr>
        </p:nvSpPr>
        <p:spPr/>
        <p:txBody>
          <a:bodyPr/>
          <a:lstStyle/>
          <a:p>
            <a:fld id="{023D1572-B92D-416F-A652-C5356C215C13}" type="datetimeFigureOut">
              <a:rPr lang="en-US" smtClean="0"/>
              <a:t>3/14/2022</a:t>
            </a:fld>
            <a:endParaRPr lang="en-US"/>
          </a:p>
        </p:txBody>
      </p:sp>
      <p:sp>
        <p:nvSpPr>
          <p:cNvPr id="5" name="Footer Placeholder 4">
            <a:extLst>
              <a:ext uri="{FF2B5EF4-FFF2-40B4-BE49-F238E27FC236}">
                <a16:creationId xmlns:a16="http://schemas.microsoft.com/office/drawing/2014/main" id="{7390B664-2B91-489E-A629-377E7DEC94E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17DF9E7-76B7-4547-B3E2-87AE44F3DAE2}"/>
              </a:ext>
            </a:extLst>
          </p:cNvPr>
          <p:cNvSpPr>
            <a:spLocks noGrp="1"/>
          </p:cNvSpPr>
          <p:nvPr>
            <p:ph type="sldNum" sz="quarter" idx="12"/>
          </p:nvPr>
        </p:nvSpPr>
        <p:spPr/>
        <p:txBody>
          <a:bodyPr/>
          <a:lstStyle/>
          <a:p>
            <a:fld id="{45642D36-69F2-4CE0-B5AC-A34334162E57}" type="slidenum">
              <a:rPr lang="en-US" smtClean="0"/>
              <a:t>‹#›</a:t>
            </a:fld>
            <a:endParaRPr lang="en-US"/>
          </a:p>
        </p:txBody>
      </p:sp>
    </p:spTree>
    <p:extLst>
      <p:ext uri="{BB962C8B-B14F-4D97-AF65-F5344CB8AC3E}">
        <p14:creationId xmlns:p14="http://schemas.microsoft.com/office/powerpoint/2010/main" val="25784127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47F51B6-8ED7-4731-9F8A-803721F11950}" type="datetimeFigureOut">
              <a:rPr lang="en-US" smtClean="0"/>
              <a:t>3/14/2022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65050E-5B14-4A51-8874-D6A1FFF3ADB5}" type="slidenum">
              <a:rPr lang="en-US" smtClean="0"/>
              <a:t>‹#›</a:t>
            </a:fld>
            <a:endParaRPr lang="en-US"/>
          </a:p>
        </p:txBody>
      </p:sp>
    </p:spTree>
    <p:extLst>
      <p:ext uri="{BB962C8B-B14F-4D97-AF65-F5344CB8AC3E}">
        <p14:creationId xmlns:p14="http://schemas.microsoft.com/office/powerpoint/2010/main" val="37294478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47F51B6-8ED7-4731-9F8A-803721F11950}" type="datetimeFigureOut">
              <a:rPr lang="en-US" smtClean="0"/>
              <a:t>3/14/2022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65050E-5B14-4A51-8874-D6A1FFF3ADB5}" type="slidenum">
              <a:rPr lang="en-US" smtClean="0"/>
              <a:t>‹#›</a:t>
            </a:fld>
            <a:endParaRPr lang="en-US"/>
          </a:p>
        </p:txBody>
      </p:sp>
    </p:spTree>
    <p:extLst>
      <p:ext uri="{BB962C8B-B14F-4D97-AF65-F5344CB8AC3E}">
        <p14:creationId xmlns:p14="http://schemas.microsoft.com/office/powerpoint/2010/main" val="10933265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47F51B6-8ED7-4731-9F8A-803721F11950}" type="datetimeFigureOut">
              <a:rPr lang="en-US" smtClean="0"/>
              <a:t>3/14/2022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65050E-5B14-4A51-8874-D6A1FFF3ADB5}" type="slidenum">
              <a:rPr lang="en-US" smtClean="0"/>
              <a:t>‹#›</a:t>
            </a:fld>
            <a:endParaRPr lang="en-US"/>
          </a:p>
        </p:txBody>
      </p:sp>
    </p:spTree>
    <p:extLst>
      <p:ext uri="{BB962C8B-B14F-4D97-AF65-F5344CB8AC3E}">
        <p14:creationId xmlns:p14="http://schemas.microsoft.com/office/powerpoint/2010/main" val="14328842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47F51B6-8ED7-4731-9F8A-803721F11950}" type="datetimeFigureOut">
              <a:rPr lang="en-US" smtClean="0"/>
              <a:t>3/14/2022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65050E-5B14-4A51-8874-D6A1FFF3ADB5}" type="slidenum">
              <a:rPr lang="en-US" smtClean="0"/>
              <a:t>‹#›</a:t>
            </a:fld>
            <a:endParaRPr lang="en-US"/>
          </a:p>
        </p:txBody>
      </p:sp>
    </p:spTree>
    <p:extLst>
      <p:ext uri="{BB962C8B-B14F-4D97-AF65-F5344CB8AC3E}">
        <p14:creationId xmlns:p14="http://schemas.microsoft.com/office/powerpoint/2010/main" val="24553100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47F51B6-8ED7-4731-9F8A-803721F11950}" type="datetimeFigureOut">
              <a:rPr lang="en-US" smtClean="0"/>
              <a:t>3/14/2022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665050E-5B14-4A51-8874-D6A1FFF3ADB5}" type="slidenum">
              <a:rPr lang="en-US" smtClean="0"/>
              <a:t>‹#›</a:t>
            </a:fld>
            <a:endParaRPr lang="en-US"/>
          </a:p>
        </p:txBody>
      </p:sp>
    </p:spTree>
    <p:extLst>
      <p:ext uri="{BB962C8B-B14F-4D97-AF65-F5344CB8AC3E}">
        <p14:creationId xmlns:p14="http://schemas.microsoft.com/office/powerpoint/2010/main" val="6096454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47F51B6-8ED7-4731-9F8A-803721F11950}" type="datetimeFigureOut">
              <a:rPr lang="en-US" smtClean="0"/>
              <a:t>3/14/2022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665050E-5B14-4A51-8874-D6A1FFF3ADB5}" type="slidenum">
              <a:rPr lang="en-US" smtClean="0"/>
              <a:t>‹#›</a:t>
            </a:fld>
            <a:endParaRPr lang="en-US"/>
          </a:p>
        </p:txBody>
      </p:sp>
    </p:spTree>
    <p:extLst>
      <p:ext uri="{BB962C8B-B14F-4D97-AF65-F5344CB8AC3E}">
        <p14:creationId xmlns:p14="http://schemas.microsoft.com/office/powerpoint/2010/main" val="25348501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47F51B6-8ED7-4731-9F8A-803721F11950}" type="datetimeFigureOut">
              <a:rPr lang="en-US" smtClean="0"/>
              <a:t>3/14/2022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665050E-5B14-4A51-8874-D6A1FFF3ADB5}" type="slidenum">
              <a:rPr lang="en-US" smtClean="0"/>
              <a:t>‹#›</a:t>
            </a:fld>
            <a:endParaRPr lang="en-US"/>
          </a:p>
        </p:txBody>
      </p:sp>
    </p:spTree>
    <p:extLst>
      <p:ext uri="{BB962C8B-B14F-4D97-AF65-F5344CB8AC3E}">
        <p14:creationId xmlns:p14="http://schemas.microsoft.com/office/powerpoint/2010/main" val="9925422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47F51B6-8ED7-4731-9F8A-803721F11950}" type="datetimeFigureOut">
              <a:rPr lang="en-US" smtClean="0"/>
              <a:t>3/14/2022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65050E-5B14-4A51-8874-D6A1FFF3ADB5}" type="slidenum">
              <a:rPr lang="en-US" smtClean="0"/>
              <a:t>‹#›</a:t>
            </a:fld>
            <a:endParaRPr lang="en-US"/>
          </a:p>
        </p:txBody>
      </p:sp>
    </p:spTree>
    <p:extLst>
      <p:ext uri="{BB962C8B-B14F-4D97-AF65-F5344CB8AC3E}">
        <p14:creationId xmlns:p14="http://schemas.microsoft.com/office/powerpoint/2010/main" val="26926406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20B23F-936D-44D4-AECA-97B92C8FA06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D7F7794-0672-4C1E-A17B-274E474CA08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71B441-505B-442C-BECF-4672A833524D}"/>
              </a:ext>
            </a:extLst>
          </p:cNvPr>
          <p:cNvSpPr>
            <a:spLocks noGrp="1"/>
          </p:cNvSpPr>
          <p:nvPr>
            <p:ph type="dt" sz="half" idx="10"/>
          </p:nvPr>
        </p:nvSpPr>
        <p:spPr/>
        <p:txBody>
          <a:bodyPr/>
          <a:lstStyle/>
          <a:p>
            <a:fld id="{023D1572-B92D-416F-A652-C5356C215C13}" type="datetimeFigureOut">
              <a:rPr lang="en-US" smtClean="0"/>
              <a:t>3/14/2022</a:t>
            </a:fld>
            <a:endParaRPr lang="en-US"/>
          </a:p>
        </p:txBody>
      </p:sp>
      <p:sp>
        <p:nvSpPr>
          <p:cNvPr id="5" name="Footer Placeholder 4">
            <a:extLst>
              <a:ext uri="{FF2B5EF4-FFF2-40B4-BE49-F238E27FC236}">
                <a16:creationId xmlns:a16="http://schemas.microsoft.com/office/drawing/2014/main" id="{108A9F62-0961-43E5-BE4E-5BEE834C251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4FDF322-A885-46D8-A884-B4D0D639CE0D}"/>
              </a:ext>
            </a:extLst>
          </p:cNvPr>
          <p:cNvSpPr>
            <a:spLocks noGrp="1"/>
          </p:cNvSpPr>
          <p:nvPr>
            <p:ph type="sldNum" sz="quarter" idx="12"/>
          </p:nvPr>
        </p:nvSpPr>
        <p:spPr/>
        <p:txBody>
          <a:bodyPr/>
          <a:lstStyle/>
          <a:p>
            <a:fld id="{45642D36-69F2-4CE0-B5AC-A34334162E57}" type="slidenum">
              <a:rPr lang="en-US" smtClean="0"/>
              <a:t>‹#›</a:t>
            </a:fld>
            <a:endParaRPr lang="en-US"/>
          </a:p>
        </p:txBody>
      </p:sp>
    </p:spTree>
    <p:extLst>
      <p:ext uri="{BB962C8B-B14F-4D97-AF65-F5344CB8AC3E}">
        <p14:creationId xmlns:p14="http://schemas.microsoft.com/office/powerpoint/2010/main" val="199317129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47F51B6-8ED7-4731-9F8A-803721F11950}" type="datetimeFigureOut">
              <a:rPr lang="en-US" smtClean="0"/>
              <a:t>3/14/2022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65050E-5B14-4A51-8874-D6A1FFF3ADB5}" type="slidenum">
              <a:rPr lang="en-US" smtClean="0"/>
              <a:t>‹#›</a:t>
            </a:fld>
            <a:endParaRPr lang="en-US"/>
          </a:p>
        </p:txBody>
      </p:sp>
    </p:spTree>
    <p:extLst>
      <p:ext uri="{BB962C8B-B14F-4D97-AF65-F5344CB8AC3E}">
        <p14:creationId xmlns:p14="http://schemas.microsoft.com/office/powerpoint/2010/main" val="35619122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47F51B6-8ED7-4731-9F8A-803721F11950}" type="datetimeFigureOut">
              <a:rPr lang="en-US" smtClean="0"/>
              <a:t>3/14/2022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65050E-5B14-4A51-8874-D6A1FFF3ADB5}" type="slidenum">
              <a:rPr lang="en-US" smtClean="0"/>
              <a:t>‹#›</a:t>
            </a:fld>
            <a:endParaRPr lang="en-US"/>
          </a:p>
        </p:txBody>
      </p:sp>
    </p:spTree>
    <p:extLst>
      <p:ext uri="{BB962C8B-B14F-4D97-AF65-F5344CB8AC3E}">
        <p14:creationId xmlns:p14="http://schemas.microsoft.com/office/powerpoint/2010/main" val="72031530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47F51B6-8ED7-4731-9F8A-803721F11950}" type="datetimeFigureOut">
              <a:rPr lang="en-US" smtClean="0"/>
              <a:t>3/14/2022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65050E-5B14-4A51-8874-D6A1FFF3ADB5}" type="slidenum">
              <a:rPr lang="en-US" smtClean="0"/>
              <a:t>‹#›</a:t>
            </a:fld>
            <a:endParaRPr lang="en-US"/>
          </a:p>
        </p:txBody>
      </p:sp>
    </p:spTree>
    <p:extLst>
      <p:ext uri="{BB962C8B-B14F-4D97-AF65-F5344CB8AC3E}">
        <p14:creationId xmlns:p14="http://schemas.microsoft.com/office/powerpoint/2010/main" val="24541602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45DFCB-5BA7-4A0F-8C70-E5C33C175E4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493180C-A5F5-441E-9E2D-7F5522EBE44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607DFD4-F4E0-48F9-A4B2-0B7F0C6451BA}"/>
              </a:ext>
            </a:extLst>
          </p:cNvPr>
          <p:cNvSpPr>
            <a:spLocks noGrp="1"/>
          </p:cNvSpPr>
          <p:nvPr>
            <p:ph type="dt" sz="half" idx="10"/>
          </p:nvPr>
        </p:nvSpPr>
        <p:spPr/>
        <p:txBody>
          <a:bodyPr/>
          <a:lstStyle/>
          <a:p>
            <a:fld id="{023D1572-B92D-416F-A652-C5356C215C13}" type="datetimeFigureOut">
              <a:rPr lang="en-US" smtClean="0"/>
              <a:t>3/14/2022</a:t>
            </a:fld>
            <a:endParaRPr lang="en-US"/>
          </a:p>
        </p:txBody>
      </p:sp>
      <p:sp>
        <p:nvSpPr>
          <p:cNvPr id="5" name="Footer Placeholder 4">
            <a:extLst>
              <a:ext uri="{FF2B5EF4-FFF2-40B4-BE49-F238E27FC236}">
                <a16:creationId xmlns:a16="http://schemas.microsoft.com/office/drawing/2014/main" id="{C7404AFE-02CD-47B8-A9E9-992AD7A697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8341F2-B875-4BEB-9E7E-E80D97BA5860}"/>
              </a:ext>
            </a:extLst>
          </p:cNvPr>
          <p:cNvSpPr>
            <a:spLocks noGrp="1"/>
          </p:cNvSpPr>
          <p:nvPr>
            <p:ph type="sldNum" sz="quarter" idx="12"/>
          </p:nvPr>
        </p:nvSpPr>
        <p:spPr/>
        <p:txBody>
          <a:bodyPr/>
          <a:lstStyle/>
          <a:p>
            <a:fld id="{45642D36-69F2-4CE0-B5AC-A34334162E57}" type="slidenum">
              <a:rPr lang="en-US" smtClean="0"/>
              <a:t>‹#›</a:t>
            </a:fld>
            <a:endParaRPr lang="en-US"/>
          </a:p>
        </p:txBody>
      </p:sp>
    </p:spTree>
    <p:extLst>
      <p:ext uri="{BB962C8B-B14F-4D97-AF65-F5344CB8AC3E}">
        <p14:creationId xmlns:p14="http://schemas.microsoft.com/office/powerpoint/2010/main" val="17876148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B033BB-8ADE-4DDB-A5E8-4E280ED70DB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33AC9F3-B910-4A70-A563-FB34457777B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F2A49CB-C6E0-4CB4-A032-D287701EE55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AF027EF-98D4-40DB-ACCA-43751536E3FB}"/>
              </a:ext>
            </a:extLst>
          </p:cNvPr>
          <p:cNvSpPr>
            <a:spLocks noGrp="1"/>
          </p:cNvSpPr>
          <p:nvPr>
            <p:ph type="dt" sz="half" idx="10"/>
          </p:nvPr>
        </p:nvSpPr>
        <p:spPr/>
        <p:txBody>
          <a:bodyPr/>
          <a:lstStyle/>
          <a:p>
            <a:fld id="{023D1572-B92D-416F-A652-C5356C215C13}" type="datetimeFigureOut">
              <a:rPr lang="en-US" smtClean="0"/>
              <a:t>3/14/2022</a:t>
            </a:fld>
            <a:endParaRPr lang="en-US"/>
          </a:p>
        </p:txBody>
      </p:sp>
      <p:sp>
        <p:nvSpPr>
          <p:cNvPr id="6" name="Footer Placeholder 5">
            <a:extLst>
              <a:ext uri="{FF2B5EF4-FFF2-40B4-BE49-F238E27FC236}">
                <a16:creationId xmlns:a16="http://schemas.microsoft.com/office/drawing/2014/main" id="{7B048FDF-1239-40E7-BEFD-01A14B4A797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3859219-60FF-4D3B-82F0-97DF7F50919F}"/>
              </a:ext>
            </a:extLst>
          </p:cNvPr>
          <p:cNvSpPr>
            <a:spLocks noGrp="1"/>
          </p:cNvSpPr>
          <p:nvPr>
            <p:ph type="sldNum" sz="quarter" idx="12"/>
          </p:nvPr>
        </p:nvSpPr>
        <p:spPr/>
        <p:txBody>
          <a:bodyPr/>
          <a:lstStyle/>
          <a:p>
            <a:fld id="{45642D36-69F2-4CE0-B5AC-A34334162E57}" type="slidenum">
              <a:rPr lang="en-US" smtClean="0"/>
              <a:t>‹#›</a:t>
            </a:fld>
            <a:endParaRPr lang="en-US"/>
          </a:p>
        </p:txBody>
      </p:sp>
    </p:spTree>
    <p:extLst>
      <p:ext uri="{BB962C8B-B14F-4D97-AF65-F5344CB8AC3E}">
        <p14:creationId xmlns:p14="http://schemas.microsoft.com/office/powerpoint/2010/main" val="12382993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EC1F48-E31F-4853-AE3F-95ED64F9688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9FB75FF-A889-44A6-A506-6A0C5A817F7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43941BA-8E79-44A2-B897-A8985B13DE7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7D065D9-3C6A-4881-A228-42A59A96D68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80AC74E-BD3A-428A-AEB0-DC23CB54CE5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620138D-F28A-4A3E-AC3C-D317E06D6C50}"/>
              </a:ext>
            </a:extLst>
          </p:cNvPr>
          <p:cNvSpPr>
            <a:spLocks noGrp="1"/>
          </p:cNvSpPr>
          <p:nvPr>
            <p:ph type="dt" sz="half" idx="10"/>
          </p:nvPr>
        </p:nvSpPr>
        <p:spPr/>
        <p:txBody>
          <a:bodyPr/>
          <a:lstStyle/>
          <a:p>
            <a:fld id="{023D1572-B92D-416F-A652-C5356C215C13}" type="datetimeFigureOut">
              <a:rPr lang="en-US" smtClean="0"/>
              <a:t>3/14/2022</a:t>
            </a:fld>
            <a:endParaRPr lang="en-US"/>
          </a:p>
        </p:txBody>
      </p:sp>
      <p:sp>
        <p:nvSpPr>
          <p:cNvPr id="8" name="Footer Placeholder 7">
            <a:extLst>
              <a:ext uri="{FF2B5EF4-FFF2-40B4-BE49-F238E27FC236}">
                <a16:creationId xmlns:a16="http://schemas.microsoft.com/office/drawing/2014/main" id="{C38FCD91-7681-4573-BCE0-45E6A7A3DF2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21DCAEB-EB3F-4C01-A2CB-C2FF4ED3ED11}"/>
              </a:ext>
            </a:extLst>
          </p:cNvPr>
          <p:cNvSpPr>
            <a:spLocks noGrp="1"/>
          </p:cNvSpPr>
          <p:nvPr>
            <p:ph type="sldNum" sz="quarter" idx="12"/>
          </p:nvPr>
        </p:nvSpPr>
        <p:spPr/>
        <p:txBody>
          <a:bodyPr/>
          <a:lstStyle/>
          <a:p>
            <a:fld id="{45642D36-69F2-4CE0-B5AC-A34334162E57}" type="slidenum">
              <a:rPr lang="en-US" smtClean="0"/>
              <a:t>‹#›</a:t>
            </a:fld>
            <a:endParaRPr lang="en-US"/>
          </a:p>
        </p:txBody>
      </p:sp>
    </p:spTree>
    <p:extLst>
      <p:ext uri="{BB962C8B-B14F-4D97-AF65-F5344CB8AC3E}">
        <p14:creationId xmlns:p14="http://schemas.microsoft.com/office/powerpoint/2010/main" val="3912248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A07181-E463-400C-B8A4-36ED1040006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B4F59EA-BF33-4F9E-9C4F-A33368D4A71B}"/>
              </a:ext>
            </a:extLst>
          </p:cNvPr>
          <p:cNvSpPr>
            <a:spLocks noGrp="1"/>
          </p:cNvSpPr>
          <p:nvPr>
            <p:ph type="dt" sz="half" idx="10"/>
          </p:nvPr>
        </p:nvSpPr>
        <p:spPr/>
        <p:txBody>
          <a:bodyPr/>
          <a:lstStyle/>
          <a:p>
            <a:fld id="{023D1572-B92D-416F-A652-C5356C215C13}" type="datetimeFigureOut">
              <a:rPr lang="en-US" smtClean="0"/>
              <a:t>3/14/2022</a:t>
            </a:fld>
            <a:endParaRPr lang="en-US"/>
          </a:p>
        </p:txBody>
      </p:sp>
      <p:sp>
        <p:nvSpPr>
          <p:cNvPr id="4" name="Footer Placeholder 3">
            <a:extLst>
              <a:ext uri="{FF2B5EF4-FFF2-40B4-BE49-F238E27FC236}">
                <a16:creationId xmlns:a16="http://schemas.microsoft.com/office/drawing/2014/main" id="{CFE22349-3A9C-4F05-AD8D-FB5356B205F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89AF158-8D83-4DFB-80F6-39FA2EBB403B}"/>
              </a:ext>
            </a:extLst>
          </p:cNvPr>
          <p:cNvSpPr>
            <a:spLocks noGrp="1"/>
          </p:cNvSpPr>
          <p:nvPr>
            <p:ph type="sldNum" sz="quarter" idx="12"/>
          </p:nvPr>
        </p:nvSpPr>
        <p:spPr/>
        <p:txBody>
          <a:bodyPr/>
          <a:lstStyle/>
          <a:p>
            <a:fld id="{45642D36-69F2-4CE0-B5AC-A34334162E57}" type="slidenum">
              <a:rPr lang="en-US" smtClean="0"/>
              <a:t>‹#›</a:t>
            </a:fld>
            <a:endParaRPr lang="en-US"/>
          </a:p>
        </p:txBody>
      </p:sp>
    </p:spTree>
    <p:extLst>
      <p:ext uri="{BB962C8B-B14F-4D97-AF65-F5344CB8AC3E}">
        <p14:creationId xmlns:p14="http://schemas.microsoft.com/office/powerpoint/2010/main" val="6826425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39F30CA-E93A-45BC-9A99-351636561084}"/>
              </a:ext>
            </a:extLst>
          </p:cNvPr>
          <p:cNvSpPr>
            <a:spLocks noGrp="1"/>
          </p:cNvSpPr>
          <p:nvPr>
            <p:ph type="dt" sz="half" idx="10"/>
          </p:nvPr>
        </p:nvSpPr>
        <p:spPr/>
        <p:txBody>
          <a:bodyPr/>
          <a:lstStyle/>
          <a:p>
            <a:fld id="{023D1572-B92D-416F-A652-C5356C215C13}" type="datetimeFigureOut">
              <a:rPr lang="en-US" smtClean="0"/>
              <a:t>3/14/2022</a:t>
            </a:fld>
            <a:endParaRPr lang="en-US"/>
          </a:p>
        </p:txBody>
      </p:sp>
      <p:sp>
        <p:nvSpPr>
          <p:cNvPr id="3" name="Footer Placeholder 2">
            <a:extLst>
              <a:ext uri="{FF2B5EF4-FFF2-40B4-BE49-F238E27FC236}">
                <a16:creationId xmlns:a16="http://schemas.microsoft.com/office/drawing/2014/main" id="{244C0EB2-544B-4970-89A2-269AB30C80C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300116B-0A8F-4B49-BFC8-B983CC39C8F9}"/>
              </a:ext>
            </a:extLst>
          </p:cNvPr>
          <p:cNvSpPr>
            <a:spLocks noGrp="1"/>
          </p:cNvSpPr>
          <p:nvPr>
            <p:ph type="sldNum" sz="quarter" idx="12"/>
          </p:nvPr>
        </p:nvSpPr>
        <p:spPr/>
        <p:txBody>
          <a:bodyPr/>
          <a:lstStyle/>
          <a:p>
            <a:fld id="{45642D36-69F2-4CE0-B5AC-A34334162E57}" type="slidenum">
              <a:rPr lang="en-US" smtClean="0"/>
              <a:t>‹#›</a:t>
            </a:fld>
            <a:endParaRPr lang="en-US"/>
          </a:p>
        </p:txBody>
      </p:sp>
    </p:spTree>
    <p:extLst>
      <p:ext uri="{BB962C8B-B14F-4D97-AF65-F5344CB8AC3E}">
        <p14:creationId xmlns:p14="http://schemas.microsoft.com/office/powerpoint/2010/main" val="33418945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0B0F71-FA2A-45A9-B3F3-C82754664D1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346C679-849A-4E36-B10D-79E54AC6BB2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A360214-23F7-489B-8B9B-1131E3EDD89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D385BE6-6666-4E5C-8101-F8D4FBE01284}"/>
              </a:ext>
            </a:extLst>
          </p:cNvPr>
          <p:cNvSpPr>
            <a:spLocks noGrp="1"/>
          </p:cNvSpPr>
          <p:nvPr>
            <p:ph type="dt" sz="half" idx="10"/>
          </p:nvPr>
        </p:nvSpPr>
        <p:spPr/>
        <p:txBody>
          <a:bodyPr/>
          <a:lstStyle/>
          <a:p>
            <a:fld id="{023D1572-B92D-416F-A652-C5356C215C13}" type="datetimeFigureOut">
              <a:rPr lang="en-US" smtClean="0"/>
              <a:t>3/14/2022</a:t>
            </a:fld>
            <a:endParaRPr lang="en-US"/>
          </a:p>
        </p:txBody>
      </p:sp>
      <p:sp>
        <p:nvSpPr>
          <p:cNvPr id="6" name="Footer Placeholder 5">
            <a:extLst>
              <a:ext uri="{FF2B5EF4-FFF2-40B4-BE49-F238E27FC236}">
                <a16:creationId xmlns:a16="http://schemas.microsoft.com/office/drawing/2014/main" id="{717800E1-B026-4210-8CB6-85394E6407E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F04348A-24CE-4A40-8385-73110176C26B}"/>
              </a:ext>
            </a:extLst>
          </p:cNvPr>
          <p:cNvSpPr>
            <a:spLocks noGrp="1"/>
          </p:cNvSpPr>
          <p:nvPr>
            <p:ph type="sldNum" sz="quarter" idx="12"/>
          </p:nvPr>
        </p:nvSpPr>
        <p:spPr/>
        <p:txBody>
          <a:bodyPr/>
          <a:lstStyle/>
          <a:p>
            <a:fld id="{45642D36-69F2-4CE0-B5AC-A34334162E57}" type="slidenum">
              <a:rPr lang="en-US" smtClean="0"/>
              <a:t>‹#›</a:t>
            </a:fld>
            <a:endParaRPr lang="en-US"/>
          </a:p>
        </p:txBody>
      </p:sp>
    </p:spTree>
    <p:extLst>
      <p:ext uri="{BB962C8B-B14F-4D97-AF65-F5344CB8AC3E}">
        <p14:creationId xmlns:p14="http://schemas.microsoft.com/office/powerpoint/2010/main" val="25790772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92F74-E1E6-4CBA-BF33-BC928C84E49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F5BC879-FEB7-4158-899B-042618B2AC6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2CF0961-B902-4CB0-AF95-589AE092D20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595CCD3-B8F0-4574-ADFE-43B848FA5D3A}"/>
              </a:ext>
            </a:extLst>
          </p:cNvPr>
          <p:cNvSpPr>
            <a:spLocks noGrp="1"/>
          </p:cNvSpPr>
          <p:nvPr>
            <p:ph type="dt" sz="half" idx="10"/>
          </p:nvPr>
        </p:nvSpPr>
        <p:spPr/>
        <p:txBody>
          <a:bodyPr/>
          <a:lstStyle/>
          <a:p>
            <a:fld id="{023D1572-B92D-416F-A652-C5356C215C13}" type="datetimeFigureOut">
              <a:rPr lang="en-US" smtClean="0"/>
              <a:t>3/14/2022</a:t>
            </a:fld>
            <a:endParaRPr lang="en-US"/>
          </a:p>
        </p:txBody>
      </p:sp>
      <p:sp>
        <p:nvSpPr>
          <p:cNvPr id="6" name="Footer Placeholder 5">
            <a:extLst>
              <a:ext uri="{FF2B5EF4-FFF2-40B4-BE49-F238E27FC236}">
                <a16:creationId xmlns:a16="http://schemas.microsoft.com/office/drawing/2014/main" id="{CE30BE7B-F7B7-4AB7-A8E6-9EC3CFB9930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09099F2-3C95-4109-A577-44FF6C3375EE}"/>
              </a:ext>
            </a:extLst>
          </p:cNvPr>
          <p:cNvSpPr>
            <a:spLocks noGrp="1"/>
          </p:cNvSpPr>
          <p:nvPr>
            <p:ph type="sldNum" sz="quarter" idx="12"/>
          </p:nvPr>
        </p:nvSpPr>
        <p:spPr/>
        <p:txBody>
          <a:bodyPr/>
          <a:lstStyle/>
          <a:p>
            <a:fld id="{45642D36-69F2-4CE0-B5AC-A34334162E57}" type="slidenum">
              <a:rPr lang="en-US" smtClean="0"/>
              <a:t>‹#›</a:t>
            </a:fld>
            <a:endParaRPr lang="en-US"/>
          </a:p>
        </p:txBody>
      </p:sp>
    </p:spTree>
    <p:extLst>
      <p:ext uri="{BB962C8B-B14F-4D97-AF65-F5344CB8AC3E}">
        <p14:creationId xmlns:p14="http://schemas.microsoft.com/office/powerpoint/2010/main" val="24401874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7196F0D-2CE5-4FD6-A0E9-D54F973700E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375D14E-50B5-466D-939C-B0BB74F7E42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BDF3C8A-1F73-4B02-AD24-E42760A7B11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3D1572-B92D-416F-A652-C5356C215C13}" type="datetimeFigureOut">
              <a:rPr lang="en-US" smtClean="0"/>
              <a:t>3/14/2022</a:t>
            </a:fld>
            <a:endParaRPr lang="en-US"/>
          </a:p>
        </p:txBody>
      </p:sp>
      <p:sp>
        <p:nvSpPr>
          <p:cNvPr id="5" name="Footer Placeholder 4">
            <a:extLst>
              <a:ext uri="{FF2B5EF4-FFF2-40B4-BE49-F238E27FC236}">
                <a16:creationId xmlns:a16="http://schemas.microsoft.com/office/drawing/2014/main" id="{A103EB82-0252-4A07-A188-6B2AB51BB54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1A14C20-6536-4E12-8262-A6CEFE8D9D9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642D36-69F2-4CE0-B5AC-A34334162E57}" type="slidenum">
              <a:rPr lang="en-US" smtClean="0"/>
              <a:t>‹#›</a:t>
            </a:fld>
            <a:endParaRPr lang="en-US"/>
          </a:p>
        </p:txBody>
      </p:sp>
    </p:spTree>
    <p:extLst>
      <p:ext uri="{BB962C8B-B14F-4D97-AF65-F5344CB8AC3E}">
        <p14:creationId xmlns:p14="http://schemas.microsoft.com/office/powerpoint/2010/main" val="3118284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47F51B6-8ED7-4731-9F8A-803721F11950}" type="datetimeFigureOut">
              <a:rPr lang="en-US" smtClean="0"/>
              <a:t>3/14/2022</a:t>
            </a:fld>
            <a:endParaRPr 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65050E-5B14-4A51-8874-D6A1FFF3ADB5}" type="slidenum">
              <a:rPr lang="en-US" smtClean="0"/>
              <a:t>‹#›</a:t>
            </a:fld>
            <a:endParaRPr lang="en-US"/>
          </a:p>
        </p:txBody>
      </p:sp>
    </p:spTree>
    <p:extLst>
      <p:ext uri="{BB962C8B-B14F-4D97-AF65-F5344CB8AC3E}">
        <p14:creationId xmlns:p14="http://schemas.microsoft.com/office/powerpoint/2010/main" val="303469417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2.xml"/><Relationship Id="rId5" Type="http://schemas.openxmlformats.org/officeDocument/2006/relationships/image" Target="../media/image3.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13.xml.rels><?xml version="1.0" encoding="UTF-8" standalone="yes"?>
<Relationships xmlns="http://schemas.openxmlformats.org/package/2006/relationships"><Relationship Id="rId8" Type="http://schemas.openxmlformats.org/officeDocument/2006/relationships/diagramColors" Target="../diagrams/colors2.xml"/><Relationship Id="rId3" Type="http://schemas.microsoft.com/office/2007/relationships/hdphoto" Target="../media/hdphoto1.wdp"/><Relationship Id="rId7" Type="http://schemas.openxmlformats.org/officeDocument/2006/relationships/diagramQuickStyle" Target="../diagrams/quickStyle2.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1.jpg"/><Relationship Id="rId9" Type="http://schemas.microsoft.com/office/2007/relationships/diagramDrawing" Target="../diagrams/drawing2.xml"/></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1.jpg"/><Relationship Id="rId5" Type="http://schemas.microsoft.com/office/2007/relationships/hdphoto" Target="../media/hdphoto4.wdp"/><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1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 Id="rId6" Type="http://schemas.microsoft.com/office/2007/relationships/hdphoto" Target="../media/hdphoto5.wdp"/><Relationship Id="rId5" Type="http://schemas.openxmlformats.org/officeDocument/2006/relationships/image" Target="../media/image11.png"/><Relationship Id="rId4" Type="http://schemas.openxmlformats.org/officeDocument/2006/relationships/image" Target="../media/image1.jpg"/></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jp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jpg"/><Relationship Id="rId4" Type="http://schemas.microsoft.com/office/2007/relationships/hdphoto" Target="../media/hdphoto1.wdp"/></Relationships>
</file>

<file path=ppt/slides/_rels/slide21.xml.rels><?xml version="1.0" encoding="UTF-8" standalone="yes"?>
<Relationships xmlns="http://schemas.openxmlformats.org/package/2006/relationships"><Relationship Id="rId8" Type="http://schemas.openxmlformats.org/officeDocument/2006/relationships/diagramColors" Target="../diagrams/colors3.xml"/><Relationship Id="rId3" Type="http://schemas.microsoft.com/office/2007/relationships/hdphoto" Target="../media/hdphoto1.wdp"/><Relationship Id="rId7" Type="http://schemas.openxmlformats.org/officeDocument/2006/relationships/diagramQuickStyle" Target="../diagrams/quickStyle3.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Layout" Target="../diagrams/layout3.xml"/><Relationship Id="rId5" Type="http://schemas.openxmlformats.org/officeDocument/2006/relationships/diagramData" Target="../diagrams/data3.xml"/><Relationship Id="rId4" Type="http://schemas.openxmlformats.org/officeDocument/2006/relationships/image" Target="../media/image1.jpg"/><Relationship Id="rId9" Type="http://schemas.microsoft.com/office/2007/relationships/diagramDrawing" Target="../diagrams/drawing3.xml"/></Relationships>
</file>

<file path=ppt/slides/_rels/slide2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2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jpg"/><Relationship Id="rId4" Type="http://schemas.microsoft.com/office/2007/relationships/hdphoto" Target="../media/hdphoto1.wdp"/></Relationships>
</file>

<file path=ppt/slides/_rels/slide25.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4.png"/><Relationship Id="rId4" Type="http://schemas.openxmlformats.org/officeDocument/2006/relationships/image" Target="../media/image1.jpg"/></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1.jpg"/></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1.jpg"/></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microsoft.com/office/2007/relationships/hdphoto" Target="../media/hdphoto1.wdp"/><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8" Type="http://schemas.openxmlformats.org/officeDocument/2006/relationships/diagramColors" Target="../diagrams/colors1.xml"/><Relationship Id="rId3" Type="http://schemas.microsoft.com/office/2007/relationships/hdphoto" Target="../media/hdphoto1.wdp"/><Relationship Id="rId7" Type="http://schemas.openxmlformats.org/officeDocument/2006/relationships/diagramQuickStyle" Target="../diagrams/quickStyle1.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1.jpg"/><Relationship Id="rId9" Type="http://schemas.microsoft.com/office/2007/relationships/diagramDrawing" Target="../diagrams/drawing1.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1.jpg"/><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1.jpg"/><Relationship Id="rId5" Type="http://schemas.microsoft.com/office/2007/relationships/hdphoto" Target="../media/hdphoto3.wdp"/><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1664"/>
            <a:ext cx="12192000" cy="704275"/>
          </a:xfrm>
          <a:prstGeom prst="rect">
            <a:avLst/>
          </a:prstGeom>
          <a:solidFill>
            <a:srgbClr val="00B0F0"/>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defTabSz="457200"/>
            <a:endParaRPr lang="en-US" dirty="0">
              <a:solidFill>
                <a:prstClr val="black"/>
              </a:solidFill>
              <a:latin typeface="Times New Roman" pitchFamily="18" charset="0"/>
              <a:cs typeface="Times New Roman" pitchFamily="18" charset="0"/>
            </a:endParaRPr>
          </a:p>
        </p:txBody>
      </p:sp>
      <p:sp>
        <p:nvSpPr>
          <p:cNvPr id="5" name="Subtitle 4"/>
          <p:cNvSpPr>
            <a:spLocks noGrp="1"/>
          </p:cNvSpPr>
          <p:nvPr>
            <p:ph type="subTitle" idx="1"/>
          </p:nvPr>
        </p:nvSpPr>
        <p:spPr>
          <a:xfrm>
            <a:off x="6629400" y="1"/>
            <a:ext cx="3886200" cy="704275"/>
          </a:xfrm>
        </p:spPr>
        <p:txBody>
          <a:bodyPr>
            <a:noAutofit/>
          </a:bodyPr>
          <a:lstStyle/>
          <a:p>
            <a:pPr algn="ctr"/>
            <a:r>
              <a:rPr lang="en-US" sz="1800" b="1" dirty="0">
                <a:solidFill>
                  <a:srgbClr val="002060"/>
                </a:solidFill>
                <a:latin typeface="Times New Roman" pitchFamily="18" charset="0"/>
                <a:cs typeface="Times New Roman" pitchFamily="18" charset="0"/>
              </a:rPr>
              <a:t>Ministry of Higher Education                                     and Scientific Research</a:t>
            </a:r>
          </a:p>
        </p:txBody>
      </p:sp>
      <p:sp>
        <p:nvSpPr>
          <p:cNvPr id="6" name="Subtitle 4"/>
          <p:cNvSpPr txBox="1">
            <a:spLocks/>
          </p:cNvSpPr>
          <p:nvPr/>
        </p:nvSpPr>
        <p:spPr>
          <a:xfrm>
            <a:off x="1676400" y="1663"/>
            <a:ext cx="3886200" cy="648856"/>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2400" kern="1200" cap="all" spc="200" baseline="0">
                <a:solidFill>
                  <a:schemeClr val="tx2"/>
                </a:solidFill>
                <a:latin typeface="+mj-lt"/>
                <a:ea typeface="+mn-ea"/>
                <a:cs typeface="+mn-cs"/>
              </a:defRPr>
            </a:lvl1pPr>
            <a:lvl2pPr marL="4572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9pPr>
          </a:lstStyle>
          <a:p>
            <a:pPr algn="ctr">
              <a:lnSpc>
                <a:spcPct val="100000"/>
              </a:lnSpc>
              <a:buClr>
                <a:srgbClr val="5B9BD5"/>
              </a:buClr>
            </a:pPr>
            <a:r>
              <a:rPr lang="en-US" sz="1400" b="1" dirty="0">
                <a:solidFill>
                  <a:srgbClr val="002060"/>
                </a:solidFill>
                <a:latin typeface="Times New Roman" pitchFamily="18" charset="0"/>
                <a:cs typeface="Times New Roman" pitchFamily="18" charset="0"/>
              </a:rPr>
              <a:t>University of </a:t>
            </a:r>
            <a:r>
              <a:rPr lang="en-US" sz="1400" b="1" dirty="0" err="1">
                <a:solidFill>
                  <a:srgbClr val="002060"/>
                </a:solidFill>
                <a:latin typeface="Times New Roman" pitchFamily="18" charset="0"/>
                <a:cs typeface="Times New Roman" pitchFamily="18" charset="0"/>
              </a:rPr>
              <a:t>Basrah</a:t>
            </a:r>
            <a:r>
              <a:rPr lang="en-US" sz="1400" b="1" dirty="0">
                <a:solidFill>
                  <a:srgbClr val="002060"/>
                </a:solidFill>
                <a:latin typeface="Times New Roman" pitchFamily="18" charset="0"/>
                <a:cs typeface="Times New Roman" pitchFamily="18" charset="0"/>
              </a:rPr>
              <a:t>                Al-</a:t>
            </a:r>
            <a:r>
              <a:rPr lang="en-US" sz="1400" b="1" dirty="0" err="1">
                <a:solidFill>
                  <a:srgbClr val="002060"/>
                </a:solidFill>
                <a:latin typeface="Times New Roman" pitchFamily="18" charset="0"/>
                <a:cs typeface="Times New Roman" pitchFamily="18" charset="0"/>
              </a:rPr>
              <a:t>zahraa</a:t>
            </a:r>
            <a:r>
              <a:rPr lang="en-US" sz="1400" b="1" dirty="0">
                <a:solidFill>
                  <a:srgbClr val="002060"/>
                </a:solidFill>
                <a:latin typeface="Times New Roman" pitchFamily="18" charset="0"/>
                <a:cs typeface="Times New Roman" pitchFamily="18" charset="0"/>
              </a:rPr>
              <a:t> medical college</a:t>
            </a:r>
          </a:p>
        </p:txBody>
      </p:sp>
      <p:sp>
        <p:nvSpPr>
          <p:cNvPr id="9" name="Rectangle 8"/>
          <p:cNvSpPr/>
          <p:nvPr/>
        </p:nvSpPr>
        <p:spPr>
          <a:xfrm>
            <a:off x="0" y="5830431"/>
            <a:ext cx="12192000" cy="1027568"/>
          </a:xfrm>
          <a:prstGeom prst="rect">
            <a:avLst/>
          </a:prstGeom>
          <a:gradFill>
            <a:gsLst>
              <a:gs pos="17000">
                <a:srgbClr val="00B0F0"/>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gradFill>
          <a:ln>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pPr algn="ctr" defTabSz="457200"/>
            <a:endParaRPr lang="en-US" dirty="0">
              <a:solidFill>
                <a:prstClr val="black"/>
              </a:solidFill>
              <a:latin typeface="Calibri"/>
            </a:endParaRPr>
          </a:p>
        </p:txBody>
      </p:sp>
      <p:sp>
        <p:nvSpPr>
          <p:cNvPr id="10" name="TextBox 9"/>
          <p:cNvSpPr txBox="1"/>
          <p:nvPr/>
        </p:nvSpPr>
        <p:spPr>
          <a:xfrm>
            <a:off x="-67585" y="2444367"/>
            <a:ext cx="12192000" cy="646331"/>
          </a:xfrm>
          <a:prstGeom prst="rect">
            <a:avLst/>
          </a:prstGeom>
          <a:noFill/>
        </p:spPr>
        <p:txBody>
          <a:bodyPr wrap="square" numCol="1" rtlCol="0">
            <a:spAutoFit/>
          </a:bodyPr>
          <a:lstStyle/>
          <a:p>
            <a:pPr algn="ctr" defTabSz="457200"/>
            <a:r>
              <a:rPr lang="en-US" sz="3600" b="1" dirty="0">
                <a:solidFill>
                  <a:srgbClr val="FF0000"/>
                </a:solidFill>
              </a:rPr>
              <a:t>Gas Exchange and Ventilation of the Lungs</a:t>
            </a:r>
            <a:endParaRPr lang="en-US" dirty="0">
              <a:solidFill>
                <a:prstClr val="black"/>
              </a:solidFill>
              <a:latin typeface="Calibri"/>
            </a:endParaRPr>
          </a:p>
        </p:txBody>
      </p:sp>
      <p:pic>
        <p:nvPicPr>
          <p:cNvPr id="24" name="Picture 2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29257" y="5799861"/>
            <a:ext cx="1262743" cy="1027568"/>
          </a:xfrm>
          <a:prstGeom prst="rect">
            <a:avLst/>
          </a:prstGeom>
        </p:spPr>
      </p:pic>
      <p:pic>
        <p:nvPicPr>
          <p:cNvPr id="11" name="Picture 10"/>
          <p:cNvPicPr>
            <a:picLocks noChangeAspect="1"/>
          </p:cNvPicPr>
          <p:nvPr/>
        </p:nvPicPr>
        <p:blipFill rotWithShape="1">
          <a:blip r:embed="rId3">
            <a:extLst>
              <a:ext uri="{BEBA8EAE-BF5A-486C-A8C5-ECC9F3942E4B}">
                <a14:imgProps xmlns:a14="http://schemas.microsoft.com/office/drawing/2010/main">
                  <a14:imgLayer r:embed="rId4">
                    <a14:imgEffect>
                      <a14:backgroundRemoval t="15625" b="84688" l="0" r="100000"/>
                    </a14:imgEffect>
                  </a14:imgLayer>
                </a14:imgProps>
              </a:ext>
            </a:extLst>
          </a:blip>
          <a:srcRect t="14575" b="16428"/>
          <a:stretch/>
        </p:blipFill>
        <p:spPr>
          <a:xfrm>
            <a:off x="5666631" y="-55989"/>
            <a:ext cx="723569" cy="731370"/>
          </a:xfrm>
          <a:prstGeom prst="rect">
            <a:avLst/>
          </a:prstGeom>
        </p:spPr>
      </p:pic>
      <p:sp>
        <p:nvSpPr>
          <p:cNvPr id="12" name="TextBox 1"/>
          <p:cNvSpPr txBox="1"/>
          <p:nvPr/>
        </p:nvSpPr>
        <p:spPr>
          <a:xfrm>
            <a:off x="1585099" y="5907818"/>
            <a:ext cx="9021802" cy="919611"/>
          </a:xfrm>
          <a:prstGeom prst="rect">
            <a:avLst/>
          </a:prstGeom>
          <a:noFill/>
        </p:spPr>
        <p:txBody>
          <a:bodyPr wrap="square" rtlCol="0">
            <a:spAutoFit/>
          </a:bodyPr>
          <a:lstStyle/>
          <a:p>
            <a:pPr marR="368300" defTabSz="457200">
              <a:lnSpc>
                <a:spcPct val="92000"/>
              </a:lnSpc>
            </a:pPr>
            <a:r>
              <a:rPr lang="en-US" sz="1400" b="1" dirty="0">
                <a:solidFill>
                  <a:prstClr val="black"/>
                </a:solidFill>
                <a:latin typeface="Calibri"/>
                <a:ea typeface="Calibri"/>
                <a:cs typeface="Arial"/>
              </a:rPr>
              <a:t>Gannon’s Review of Medical Physiology by </a:t>
            </a:r>
            <a:r>
              <a:rPr lang="en-US" sz="1400" b="1" i="1" dirty="0">
                <a:solidFill>
                  <a:prstClr val="black"/>
                </a:solidFill>
                <a:latin typeface="Calibri"/>
                <a:ea typeface="Calibri"/>
                <a:cs typeface="Arial"/>
              </a:rPr>
              <a:t>Barrett.</a:t>
            </a:r>
          </a:p>
          <a:p>
            <a:pPr marR="368300" defTabSz="457200">
              <a:lnSpc>
                <a:spcPct val="92000"/>
              </a:lnSpc>
            </a:pPr>
            <a:r>
              <a:rPr lang="en-US" sz="1400" b="1" kern="0" dirty="0">
                <a:solidFill>
                  <a:prstClr val="black"/>
                </a:solidFill>
                <a:latin typeface="Calibri"/>
              </a:rPr>
              <a:t>Guyton and Hall physiology textbook 2016, Vander s Human physiology 13 ed.</a:t>
            </a:r>
            <a:endParaRPr lang="en-US" sz="1200" kern="0" dirty="0">
              <a:solidFill>
                <a:srgbClr val="FF0000"/>
              </a:solidFill>
              <a:latin typeface="Calibri"/>
            </a:endParaRPr>
          </a:p>
          <a:p>
            <a:pPr>
              <a:defRPr/>
            </a:pPr>
            <a:r>
              <a:rPr lang="en-US" sz="1400" b="1" kern="0" dirty="0">
                <a:solidFill>
                  <a:prstClr val="black"/>
                </a:solidFill>
                <a:latin typeface="Calibri"/>
              </a:rPr>
              <a:t>For more detailed instructions, any question, or you have a case you need help in, </a:t>
            </a:r>
          </a:p>
          <a:p>
            <a:pPr>
              <a:defRPr/>
            </a:pPr>
            <a:r>
              <a:rPr lang="en-US" sz="1400" b="1" kern="0" dirty="0">
                <a:solidFill>
                  <a:prstClr val="black"/>
                </a:solidFill>
                <a:latin typeface="Calibri"/>
              </a:rPr>
              <a:t>please post to the group of session. </a:t>
            </a:r>
            <a:r>
              <a:rPr lang="en-US" sz="1400" b="1" i="1" u="sng" kern="0" dirty="0">
                <a:solidFill>
                  <a:srgbClr val="002060"/>
                </a:solidFill>
                <a:latin typeface="Calibri"/>
              </a:rPr>
              <a:t>Images are under Creative Commons Distribution</a:t>
            </a:r>
            <a:endParaRPr lang="en-US" sz="1400" b="1" kern="0" dirty="0">
              <a:solidFill>
                <a:prstClr val="black"/>
              </a:solidFill>
              <a:latin typeface="Calibri"/>
            </a:endParaRPr>
          </a:p>
        </p:txBody>
      </p:sp>
      <p:pic>
        <p:nvPicPr>
          <p:cNvPr id="3" name="Picture 2">
            <a:extLst>
              <a:ext uri="{FF2B5EF4-FFF2-40B4-BE49-F238E27FC236}">
                <a16:creationId xmlns:a16="http://schemas.microsoft.com/office/drawing/2014/main" id="{4A577E8C-F2C2-49CD-B511-EC847CB512FE}"/>
              </a:ext>
            </a:extLst>
          </p:cNvPr>
          <p:cNvPicPr>
            <a:picLocks noChangeAspect="1"/>
          </p:cNvPicPr>
          <p:nvPr/>
        </p:nvPicPr>
        <p:blipFill>
          <a:blip r:embed="rId5"/>
          <a:stretch>
            <a:fillRect/>
          </a:stretch>
        </p:blipFill>
        <p:spPr>
          <a:xfrm>
            <a:off x="0" y="5799861"/>
            <a:ext cx="1262743" cy="1027568"/>
          </a:xfrm>
          <a:prstGeom prst="rect">
            <a:avLst/>
          </a:prstGeom>
        </p:spPr>
      </p:pic>
      <p:sp>
        <p:nvSpPr>
          <p:cNvPr id="13" name="TextBox 12">
            <a:extLst>
              <a:ext uri="{FF2B5EF4-FFF2-40B4-BE49-F238E27FC236}">
                <a16:creationId xmlns:a16="http://schemas.microsoft.com/office/drawing/2014/main" id="{A34101D8-7DE1-44A4-8A2E-D70736BD151F}"/>
              </a:ext>
            </a:extLst>
          </p:cNvPr>
          <p:cNvSpPr txBox="1"/>
          <p:nvPr/>
        </p:nvSpPr>
        <p:spPr>
          <a:xfrm>
            <a:off x="831273" y="3173362"/>
            <a:ext cx="10656915" cy="2800767"/>
          </a:xfrm>
          <a:prstGeom prst="rect">
            <a:avLst/>
          </a:prstGeom>
          <a:noFill/>
        </p:spPr>
        <p:txBody>
          <a:bodyPr wrap="square" numCol="2" rtlCol="0">
            <a:spAutoFit/>
          </a:bodyPr>
          <a:lstStyle/>
          <a:p>
            <a:pPr lvl="0"/>
            <a:r>
              <a:rPr lang="en-US" sz="2200" b="1" dirty="0">
                <a:solidFill>
                  <a:prstClr val="black"/>
                </a:solidFill>
              </a:rPr>
              <a:t>Module staff:</a:t>
            </a:r>
          </a:p>
          <a:p>
            <a:pPr lvl="0"/>
            <a:r>
              <a:rPr lang="en-US" sz="2200" b="1" dirty="0">
                <a:solidFill>
                  <a:prstClr val="black"/>
                </a:solidFill>
              </a:rPr>
              <a:t>Dr. Nehaya </a:t>
            </a:r>
            <a:r>
              <a:rPr lang="en-US" sz="2200" b="1" dirty="0" err="1">
                <a:solidFill>
                  <a:prstClr val="black"/>
                </a:solidFill>
              </a:rPr>
              <a:t>Mnahi</a:t>
            </a:r>
            <a:r>
              <a:rPr lang="en-US" sz="2200" b="1" dirty="0">
                <a:solidFill>
                  <a:prstClr val="black"/>
                </a:solidFill>
              </a:rPr>
              <a:t> </a:t>
            </a:r>
            <a:r>
              <a:rPr lang="en-US" sz="2200" b="1" dirty="0"/>
              <a:t>[module leader]</a:t>
            </a:r>
          </a:p>
          <a:p>
            <a:r>
              <a:rPr lang="en-US" sz="2200" b="1" dirty="0">
                <a:solidFill>
                  <a:prstClr val="black"/>
                </a:solidFill>
              </a:rPr>
              <a:t>Dr. Ahmed </a:t>
            </a:r>
            <a:r>
              <a:rPr lang="en-US" sz="2200" b="1" dirty="0" err="1">
                <a:solidFill>
                  <a:prstClr val="black"/>
                </a:solidFill>
              </a:rPr>
              <a:t>Badr</a:t>
            </a:r>
            <a:endParaRPr lang="en-US" sz="2200" b="1" dirty="0"/>
          </a:p>
          <a:p>
            <a:pPr lvl="0"/>
            <a:r>
              <a:rPr lang="en-US" sz="2200" b="1" dirty="0">
                <a:solidFill>
                  <a:prstClr val="black"/>
                </a:solidFill>
              </a:rPr>
              <a:t>Dr. </a:t>
            </a:r>
            <a:r>
              <a:rPr lang="en-US" sz="2200" b="1" dirty="0" err="1">
                <a:solidFill>
                  <a:prstClr val="black"/>
                </a:solidFill>
              </a:rPr>
              <a:t>Nawal</a:t>
            </a:r>
            <a:r>
              <a:rPr lang="en-US" sz="2200" b="1" dirty="0">
                <a:solidFill>
                  <a:prstClr val="black"/>
                </a:solidFill>
              </a:rPr>
              <a:t> Mustafa</a:t>
            </a:r>
          </a:p>
          <a:p>
            <a:pPr lvl="0"/>
            <a:r>
              <a:rPr lang="en-US" sz="2200" b="1" dirty="0" err="1">
                <a:solidFill>
                  <a:prstClr val="black"/>
                </a:solidFill>
              </a:rPr>
              <a:t>Dr.Firas</a:t>
            </a:r>
            <a:r>
              <a:rPr lang="en-US" sz="2200" b="1" dirty="0">
                <a:solidFill>
                  <a:prstClr val="black"/>
                </a:solidFill>
              </a:rPr>
              <a:t> Mohamed</a:t>
            </a:r>
          </a:p>
          <a:p>
            <a:pPr lvl="0"/>
            <a:r>
              <a:rPr lang="en-US" sz="2200" b="1" dirty="0">
                <a:solidFill>
                  <a:prstClr val="black"/>
                </a:solidFill>
              </a:rPr>
              <a:t>Dr. Mohamed Adil </a:t>
            </a:r>
          </a:p>
          <a:p>
            <a:pPr lvl="0"/>
            <a:endParaRPr lang="en-US" sz="2200" b="1" dirty="0">
              <a:solidFill>
                <a:prstClr val="black"/>
              </a:solidFill>
            </a:endParaRPr>
          </a:p>
          <a:p>
            <a:pPr lvl="0"/>
            <a:endParaRPr lang="en-US" sz="2200" b="1" dirty="0">
              <a:solidFill>
                <a:prstClr val="black"/>
              </a:solidFill>
            </a:endParaRPr>
          </a:p>
          <a:p>
            <a:pPr lvl="0"/>
            <a:endParaRPr lang="en-US" sz="2200" b="1" dirty="0">
              <a:solidFill>
                <a:prstClr val="black"/>
              </a:solidFill>
            </a:endParaRPr>
          </a:p>
          <a:p>
            <a:pPr lvl="0"/>
            <a:r>
              <a:rPr lang="en-US" sz="2200" b="1" dirty="0">
                <a:solidFill>
                  <a:prstClr val="black"/>
                </a:solidFill>
              </a:rPr>
              <a:t>Dr. Ahmed Jaffer</a:t>
            </a:r>
          </a:p>
          <a:p>
            <a:pPr lvl="0"/>
            <a:r>
              <a:rPr lang="en-US" sz="2200" b="1" dirty="0" err="1">
                <a:solidFill>
                  <a:prstClr val="black"/>
                </a:solidFill>
              </a:rPr>
              <a:t>Dr.Karam</a:t>
            </a:r>
            <a:r>
              <a:rPr lang="en-US" sz="2200" b="1" dirty="0">
                <a:solidFill>
                  <a:prstClr val="black"/>
                </a:solidFill>
              </a:rPr>
              <a:t> Basil </a:t>
            </a:r>
            <a:endParaRPr lang="en-US" sz="2200" b="1" dirty="0"/>
          </a:p>
          <a:p>
            <a:pPr lvl="0"/>
            <a:r>
              <a:rPr lang="en-US" sz="2200" b="1" dirty="0"/>
              <a:t>Dr. </a:t>
            </a:r>
            <a:r>
              <a:rPr lang="en-US" sz="2200" b="1" dirty="0" err="1"/>
              <a:t>Amer</a:t>
            </a:r>
            <a:r>
              <a:rPr lang="en-US" sz="2200" b="1" dirty="0"/>
              <a:t> </a:t>
            </a:r>
            <a:r>
              <a:rPr lang="en-US" sz="2200" b="1" dirty="0" err="1"/>
              <a:t>Qasim</a:t>
            </a:r>
            <a:endParaRPr lang="en-US" sz="2200" dirty="0"/>
          </a:p>
          <a:p>
            <a:pPr lvl="0"/>
            <a:r>
              <a:rPr lang="en-US" sz="2200" b="1" dirty="0"/>
              <a:t>Dr. Ahmed Qassim</a:t>
            </a:r>
          </a:p>
          <a:p>
            <a:pPr lvl="0"/>
            <a:r>
              <a:rPr lang="en-US" sz="2200" b="1" dirty="0"/>
              <a:t>Dr. Ahmed Ibrahim</a:t>
            </a:r>
          </a:p>
        </p:txBody>
      </p:sp>
      <p:sp>
        <p:nvSpPr>
          <p:cNvPr id="14" name="TextBox 13">
            <a:extLst>
              <a:ext uri="{FF2B5EF4-FFF2-40B4-BE49-F238E27FC236}">
                <a16:creationId xmlns:a16="http://schemas.microsoft.com/office/drawing/2014/main" id="{47C832C2-37DD-4B23-93B8-65F767548161}"/>
              </a:ext>
            </a:extLst>
          </p:cNvPr>
          <p:cNvSpPr txBox="1"/>
          <p:nvPr/>
        </p:nvSpPr>
        <p:spPr>
          <a:xfrm>
            <a:off x="2689167" y="997922"/>
            <a:ext cx="7880465" cy="954107"/>
          </a:xfrm>
          <a:prstGeom prst="rect">
            <a:avLst/>
          </a:prstGeom>
          <a:noFill/>
        </p:spPr>
        <p:txBody>
          <a:bodyPr wrap="square" rtlCol="0">
            <a:spAutoFit/>
          </a:bodyPr>
          <a:lstStyle/>
          <a:p>
            <a:r>
              <a:rPr lang="en-US" sz="2800" b="1" dirty="0">
                <a:solidFill>
                  <a:srgbClr val="0070C0"/>
                </a:solidFill>
              </a:rPr>
              <a:t>Academic year 2021-2022 - S4</a:t>
            </a:r>
          </a:p>
          <a:p>
            <a:r>
              <a:rPr lang="en-US" sz="2800" b="1" dirty="0">
                <a:solidFill>
                  <a:srgbClr val="0070C0"/>
                </a:solidFill>
              </a:rPr>
              <a:t>Respiratory system module (RS) </a:t>
            </a:r>
          </a:p>
        </p:txBody>
      </p:sp>
      <p:sp>
        <p:nvSpPr>
          <p:cNvPr id="4" name="TextBox 3">
            <a:extLst>
              <a:ext uri="{FF2B5EF4-FFF2-40B4-BE49-F238E27FC236}">
                <a16:creationId xmlns:a16="http://schemas.microsoft.com/office/drawing/2014/main" id="{9122F9E9-4F82-4C12-B4FA-B58249CE3051}"/>
              </a:ext>
            </a:extLst>
          </p:cNvPr>
          <p:cNvSpPr txBox="1"/>
          <p:nvPr/>
        </p:nvSpPr>
        <p:spPr>
          <a:xfrm>
            <a:off x="2161309" y="1952029"/>
            <a:ext cx="7547956" cy="523220"/>
          </a:xfrm>
          <a:prstGeom prst="rect">
            <a:avLst/>
          </a:prstGeom>
          <a:noFill/>
        </p:spPr>
        <p:txBody>
          <a:bodyPr wrap="square" rtlCol="0">
            <a:spAutoFit/>
          </a:bodyPr>
          <a:lstStyle/>
          <a:p>
            <a:r>
              <a:rPr lang="en-US" sz="2800" b="1" dirty="0"/>
              <a:t>Session 3         lecture 1                date 15/3/2022</a:t>
            </a:r>
          </a:p>
        </p:txBody>
      </p:sp>
    </p:spTree>
    <p:extLst>
      <p:ext uri="{BB962C8B-B14F-4D97-AF65-F5344CB8AC3E}">
        <p14:creationId xmlns:p14="http://schemas.microsoft.com/office/powerpoint/2010/main" val="23673099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4FBBC58-7F0F-4FF7-92FC-8BBF8C501729}"/>
              </a:ext>
            </a:extLst>
          </p:cNvPr>
          <p:cNvSpPr/>
          <p:nvPr/>
        </p:nvSpPr>
        <p:spPr>
          <a:xfrm>
            <a:off x="0" y="1664"/>
            <a:ext cx="12192000" cy="704275"/>
          </a:xfrm>
          <a:prstGeom prst="rect">
            <a:avLst/>
          </a:prstGeom>
          <a:solidFill>
            <a:srgbClr val="00B0F0"/>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defTabSz="457200"/>
            <a:endParaRPr lang="en-US" dirty="0">
              <a:solidFill>
                <a:prstClr val="black"/>
              </a:solidFill>
              <a:latin typeface="Times New Roman" pitchFamily="18" charset="0"/>
              <a:cs typeface="Times New Roman" pitchFamily="18" charset="0"/>
            </a:endParaRPr>
          </a:p>
        </p:txBody>
      </p:sp>
      <p:sp>
        <p:nvSpPr>
          <p:cNvPr id="5" name="Subtitle 4">
            <a:extLst>
              <a:ext uri="{FF2B5EF4-FFF2-40B4-BE49-F238E27FC236}">
                <a16:creationId xmlns:a16="http://schemas.microsoft.com/office/drawing/2014/main" id="{879E3971-8AFA-4E90-B29D-7E40E25551F2}"/>
              </a:ext>
            </a:extLst>
          </p:cNvPr>
          <p:cNvSpPr txBox="1">
            <a:spLocks/>
          </p:cNvSpPr>
          <p:nvPr/>
        </p:nvSpPr>
        <p:spPr>
          <a:xfrm>
            <a:off x="7372351" y="45297"/>
            <a:ext cx="3886200" cy="70427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b="1" dirty="0">
                <a:solidFill>
                  <a:srgbClr val="002060"/>
                </a:solidFill>
                <a:latin typeface="Times New Roman" pitchFamily="18" charset="0"/>
                <a:cs typeface="Times New Roman" pitchFamily="18" charset="0"/>
              </a:rPr>
              <a:t>Ministry of Higher Education                                     and Scientific Research</a:t>
            </a:r>
          </a:p>
        </p:txBody>
      </p:sp>
      <p:sp>
        <p:nvSpPr>
          <p:cNvPr id="6" name="Subtitle 4">
            <a:extLst>
              <a:ext uri="{FF2B5EF4-FFF2-40B4-BE49-F238E27FC236}">
                <a16:creationId xmlns:a16="http://schemas.microsoft.com/office/drawing/2014/main" id="{A417985F-BAB8-4564-A6EA-B3B0C7CF706F}"/>
              </a:ext>
            </a:extLst>
          </p:cNvPr>
          <p:cNvSpPr txBox="1">
            <a:spLocks/>
          </p:cNvSpPr>
          <p:nvPr/>
        </p:nvSpPr>
        <p:spPr>
          <a:xfrm>
            <a:off x="465438" y="85078"/>
            <a:ext cx="3886200" cy="648856"/>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2400" kern="1200" cap="all" spc="200" baseline="0">
                <a:solidFill>
                  <a:schemeClr val="tx2"/>
                </a:solidFill>
                <a:latin typeface="+mj-lt"/>
                <a:ea typeface="+mn-ea"/>
                <a:cs typeface="+mn-cs"/>
              </a:defRPr>
            </a:lvl1pPr>
            <a:lvl2pPr marL="4572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9pPr>
          </a:lstStyle>
          <a:p>
            <a:pPr algn="ctr">
              <a:lnSpc>
                <a:spcPct val="100000"/>
              </a:lnSpc>
              <a:buClr>
                <a:srgbClr val="5B9BD5"/>
              </a:buClr>
            </a:pPr>
            <a:r>
              <a:rPr lang="en-US" sz="1400" b="1" dirty="0">
                <a:solidFill>
                  <a:srgbClr val="002060"/>
                </a:solidFill>
                <a:latin typeface="Times New Roman" pitchFamily="18" charset="0"/>
                <a:cs typeface="Times New Roman" pitchFamily="18" charset="0"/>
              </a:rPr>
              <a:t>University of </a:t>
            </a:r>
            <a:r>
              <a:rPr lang="en-US" sz="1400" b="1" dirty="0" err="1">
                <a:solidFill>
                  <a:srgbClr val="002060"/>
                </a:solidFill>
                <a:latin typeface="Times New Roman" pitchFamily="18" charset="0"/>
                <a:cs typeface="Times New Roman" pitchFamily="18" charset="0"/>
              </a:rPr>
              <a:t>Basrah</a:t>
            </a:r>
            <a:r>
              <a:rPr lang="en-US" sz="1400" b="1" dirty="0">
                <a:solidFill>
                  <a:srgbClr val="002060"/>
                </a:solidFill>
                <a:latin typeface="Times New Roman" pitchFamily="18" charset="0"/>
                <a:cs typeface="Times New Roman" pitchFamily="18" charset="0"/>
              </a:rPr>
              <a:t>                Al-</a:t>
            </a:r>
            <a:r>
              <a:rPr lang="en-US" sz="1400" b="1" dirty="0" err="1">
                <a:solidFill>
                  <a:srgbClr val="002060"/>
                </a:solidFill>
                <a:latin typeface="Times New Roman" pitchFamily="18" charset="0"/>
                <a:cs typeface="Times New Roman" pitchFamily="18" charset="0"/>
              </a:rPr>
              <a:t>zahraa</a:t>
            </a:r>
            <a:r>
              <a:rPr lang="en-US" sz="1400" b="1" dirty="0">
                <a:solidFill>
                  <a:srgbClr val="002060"/>
                </a:solidFill>
                <a:latin typeface="Times New Roman" pitchFamily="18" charset="0"/>
                <a:cs typeface="Times New Roman" pitchFamily="18" charset="0"/>
              </a:rPr>
              <a:t> medical college</a:t>
            </a:r>
          </a:p>
        </p:txBody>
      </p:sp>
      <p:pic>
        <p:nvPicPr>
          <p:cNvPr id="7" name="Picture 6">
            <a:extLst>
              <a:ext uri="{FF2B5EF4-FFF2-40B4-BE49-F238E27FC236}">
                <a16:creationId xmlns:a16="http://schemas.microsoft.com/office/drawing/2014/main" id="{C9FBB570-F5FE-489C-BA5F-637758535C41}"/>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15625" b="84688" l="0" r="100000"/>
                    </a14:imgEffect>
                  </a14:imgLayer>
                </a14:imgProps>
              </a:ext>
            </a:extLst>
          </a:blip>
          <a:srcRect t="14575" b="16428"/>
          <a:stretch/>
        </p:blipFill>
        <p:spPr>
          <a:xfrm>
            <a:off x="5666631" y="-55989"/>
            <a:ext cx="723569" cy="731370"/>
          </a:xfrm>
          <a:prstGeom prst="rect">
            <a:avLst/>
          </a:prstGeom>
        </p:spPr>
      </p:pic>
      <p:sp>
        <p:nvSpPr>
          <p:cNvPr id="9" name="TextBox 8">
            <a:extLst>
              <a:ext uri="{FF2B5EF4-FFF2-40B4-BE49-F238E27FC236}">
                <a16:creationId xmlns:a16="http://schemas.microsoft.com/office/drawing/2014/main" id="{267564C8-B376-4C76-9FD1-28E65ABF8E85}"/>
              </a:ext>
            </a:extLst>
          </p:cNvPr>
          <p:cNvSpPr txBox="1"/>
          <p:nvPr/>
        </p:nvSpPr>
        <p:spPr>
          <a:xfrm>
            <a:off x="142494" y="2353579"/>
            <a:ext cx="3064940" cy="4078545"/>
          </a:xfrm>
          <a:prstGeom prst="round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n-US" sz="2400" b="1" dirty="0">
                <a:solidFill>
                  <a:srgbClr val="000000"/>
                </a:solidFill>
                <a:latin typeface="Calibri" panose="020F0502020204030204" pitchFamily="34" charset="0"/>
              </a:rPr>
              <a:t>T</a:t>
            </a:r>
            <a:r>
              <a:rPr lang="en-US" sz="2400" b="1" i="0" u="none" strike="noStrike" baseline="0" dirty="0">
                <a:solidFill>
                  <a:srgbClr val="000000"/>
                </a:solidFill>
                <a:latin typeface="Calibri" panose="020F0502020204030204" pitchFamily="34" charset="0"/>
              </a:rPr>
              <a:t>he rate of diffusion is affected by the </a:t>
            </a:r>
            <a:r>
              <a:rPr lang="en-US" sz="2400" b="1" i="0" u="none" strike="noStrike" baseline="0" dirty="0">
                <a:solidFill>
                  <a:srgbClr val="FF6699"/>
                </a:solidFill>
                <a:latin typeface="Calibri" panose="020F0502020204030204" pitchFamily="34" charset="0"/>
              </a:rPr>
              <a:t>solubility</a:t>
            </a:r>
            <a:r>
              <a:rPr lang="en-US" sz="2400" b="1" i="0" u="none" strike="noStrike" baseline="0" dirty="0">
                <a:solidFill>
                  <a:srgbClr val="000000"/>
                </a:solidFill>
                <a:latin typeface="Calibri" panose="020F0502020204030204" pitchFamily="34" charset="0"/>
              </a:rPr>
              <a:t> of the gas in water, and C</a:t>
            </a:r>
            <a:r>
              <a:rPr kumimoji="0" lang="en-US" sz="24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O</a:t>
            </a:r>
            <a:r>
              <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2</a:t>
            </a:r>
            <a:r>
              <a:rPr lang="en-US" sz="2400" b="1" dirty="0">
                <a:solidFill>
                  <a:srgbClr val="000000"/>
                </a:solidFill>
                <a:latin typeface="Calibri" panose="020F0502020204030204" pitchFamily="34" charset="0"/>
              </a:rPr>
              <a:t> </a:t>
            </a:r>
            <a:r>
              <a:rPr lang="en-US" sz="2400" b="1" i="0" u="none" strike="noStrike" baseline="0" dirty="0">
                <a:solidFill>
                  <a:srgbClr val="000000"/>
                </a:solidFill>
                <a:latin typeface="Calibri" panose="020F0502020204030204" pitchFamily="34" charset="0"/>
              </a:rPr>
              <a:t>diffuses much faster, because it is more soluble (diffuses 21 times as fast as </a:t>
            </a:r>
            <a:r>
              <a:rPr kumimoji="0" lang="en-US" sz="24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O</a:t>
            </a:r>
            <a:r>
              <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2 </a:t>
            </a:r>
            <a:r>
              <a:rPr lang="en-US" sz="2400" b="1" i="0" u="none" strike="noStrike" baseline="0" dirty="0">
                <a:solidFill>
                  <a:srgbClr val="000000"/>
                </a:solidFill>
                <a:latin typeface="Calibri" panose="020F0502020204030204" pitchFamily="34" charset="0"/>
              </a:rPr>
              <a:t>for a given gradient).</a:t>
            </a:r>
            <a:endParaRPr lang="en-US" sz="2400" b="1" dirty="0"/>
          </a:p>
        </p:txBody>
      </p:sp>
      <p:sp>
        <p:nvSpPr>
          <p:cNvPr id="12" name="TextBox 11">
            <a:extLst>
              <a:ext uri="{FF2B5EF4-FFF2-40B4-BE49-F238E27FC236}">
                <a16:creationId xmlns:a16="http://schemas.microsoft.com/office/drawing/2014/main" id="{CC6D918A-2098-44EB-9FC3-95923DEBEB63}"/>
              </a:ext>
            </a:extLst>
          </p:cNvPr>
          <p:cNvSpPr txBox="1"/>
          <p:nvPr/>
        </p:nvSpPr>
        <p:spPr>
          <a:xfrm>
            <a:off x="3408895" y="2656205"/>
            <a:ext cx="4628272" cy="1736646"/>
          </a:xfrm>
          <a:prstGeom prst="round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lgn="ctr"/>
            <a:r>
              <a:rPr lang="en-US" sz="2400" b="1" i="0" u="none" strike="noStrike" baseline="0" dirty="0">
                <a:solidFill>
                  <a:srgbClr val="000000"/>
                </a:solidFill>
                <a:latin typeface="Calibri" panose="020F0502020204030204" pitchFamily="34" charset="0"/>
              </a:rPr>
              <a:t>This means that anything affecting </a:t>
            </a:r>
            <a:r>
              <a:rPr lang="en-US" sz="2400" b="1" i="0" u="none" strike="noStrike" baseline="0" dirty="0">
                <a:solidFill>
                  <a:srgbClr val="FF0000"/>
                </a:solidFill>
                <a:latin typeface="Calibri" panose="020F0502020204030204" pitchFamily="34" charset="0"/>
              </a:rPr>
              <a:t>diffusion </a:t>
            </a:r>
            <a:r>
              <a:rPr lang="en-US" sz="2400" b="1" i="0" u="none" strike="noStrike" baseline="0" dirty="0">
                <a:solidFill>
                  <a:srgbClr val="000000"/>
                </a:solidFill>
                <a:latin typeface="Calibri" panose="020F0502020204030204" pitchFamily="34" charset="0"/>
              </a:rPr>
              <a:t>will only change </a:t>
            </a:r>
            <a:r>
              <a:rPr kumimoji="0" lang="en-US" sz="24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O</a:t>
            </a:r>
            <a:r>
              <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2</a:t>
            </a:r>
            <a:r>
              <a:rPr lang="en-US" sz="2400" b="1" i="0" u="none" strike="noStrike" baseline="0" dirty="0">
                <a:solidFill>
                  <a:srgbClr val="000000"/>
                </a:solidFill>
                <a:latin typeface="Calibri" panose="020F0502020204030204" pitchFamily="34" charset="0"/>
              </a:rPr>
              <a:t> transport, as that is </a:t>
            </a:r>
            <a:r>
              <a:rPr lang="en-US" sz="2400" b="1" i="0" u="none" strike="noStrike" baseline="0" dirty="0">
                <a:solidFill>
                  <a:srgbClr val="FF0000"/>
                </a:solidFill>
                <a:latin typeface="Calibri" panose="020F0502020204030204" pitchFamily="34" charset="0"/>
              </a:rPr>
              <a:t>limiting factor. </a:t>
            </a:r>
            <a:endParaRPr lang="en-US" sz="2400" b="1" dirty="0">
              <a:solidFill>
                <a:srgbClr val="FF0000"/>
              </a:solidFill>
            </a:endParaRPr>
          </a:p>
        </p:txBody>
      </p:sp>
      <p:sp>
        <p:nvSpPr>
          <p:cNvPr id="14" name="TextBox 13">
            <a:extLst>
              <a:ext uri="{FF2B5EF4-FFF2-40B4-BE49-F238E27FC236}">
                <a16:creationId xmlns:a16="http://schemas.microsoft.com/office/drawing/2014/main" id="{10A5AA1A-DC5D-489F-B368-991478FA9150}"/>
              </a:ext>
            </a:extLst>
          </p:cNvPr>
          <p:cNvSpPr txBox="1"/>
          <p:nvPr/>
        </p:nvSpPr>
        <p:spPr>
          <a:xfrm>
            <a:off x="161016" y="763592"/>
            <a:ext cx="3030768" cy="1532334"/>
          </a:xfrm>
          <a:prstGeom prst="round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en-US" sz="2800" b="1" i="0" u="none" strike="noStrike" baseline="0" dirty="0">
                <a:solidFill>
                  <a:srgbClr val="000000"/>
                </a:solidFill>
                <a:latin typeface="Calibri" panose="020F0502020204030204" pitchFamily="34" charset="0"/>
              </a:rPr>
              <a:t>The resistance is </a:t>
            </a:r>
            <a:r>
              <a:rPr lang="en-US" sz="2800" b="1" i="0" u="none" strike="noStrike" baseline="0" dirty="0">
                <a:solidFill>
                  <a:srgbClr val="FF0000"/>
                </a:solidFill>
                <a:latin typeface="Calibri" panose="020F0502020204030204" pitchFamily="34" charset="0"/>
              </a:rPr>
              <a:t>not </a:t>
            </a:r>
            <a:r>
              <a:rPr lang="en-US" sz="2800" b="1" i="0" u="none" strike="noStrike" baseline="0" dirty="0">
                <a:solidFill>
                  <a:srgbClr val="000000"/>
                </a:solidFill>
                <a:latin typeface="Calibri" panose="020F0502020204030204" pitchFamily="34" charset="0"/>
              </a:rPr>
              <a:t>the same for the two gases. </a:t>
            </a:r>
          </a:p>
        </p:txBody>
      </p:sp>
      <p:sp>
        <p:nvSpPr>
          <p:cNvPr id="16" name="TextBox 15">
            <a:extLst>
              <a:ext uri="{FF2B5EF4-FFF2-40B4-BE49-F238E27FC236}">
                <a16:creationId xmlns:a16="http://schemas.microsoft.com/office/drawing/2014/main" id="{9AD8628E-7290-4BAA-9C19-D3C68E962203}"/>
              </a:ext>
            </a:extLst>
          </p:cNvPr>
          <p:cNvSpPr txBox="1"/>
          <p:nvPr/>
        </p:nvSpPr>
        <p:spPr>
          <a:xfrm>
            <a:off x="8132974" y="761929"/>
            <a:ext cx="3615397" cy="3371136"/>
          </a:xfrm>
          <a:prstGeom prst="round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en-US" sz="2400" b="1" i="0" u="none" strike="noStrike" baseline="0" dirty="0">
                <a:solidFill>
                  <a:srgbClr val="000000"/>
                </a:solidFill>
                <a:latin typeface="Calibri" panose="020F0502020204030204" pitchFamily="34" charset="0"/>
              </a:rPr>
              <a:t>The rate of exchange of </a:t>
            </a:r>
            <a:r>
              <a:rPr lang="en-US" sz="2400" b="1" dirty="0">
                <a:solidFill>
                  <a:srgbClr val="000000"/>
                </a:solidFill>
                <a:latin typeface="Calibri" panose="020F0502020204030204" pitchFamily="34" charset="0"/>
              </a:rPr>
              <a:t>O</a:t>
            </a:r>
            <a:r>
              <a:rPr lang="en-US" b="1" dirty="0">
                <a:solidFill>
                  <a:srgbClr val="000000"/>
                </a:solidFill>
                <a:latin typeface="Calibri" panose="020F0502020204030204" pitchFamily="34" charset="0"/>
              </a:rPr>
              <a:t>2</a:t>
            </a:r>
            <a:r>
              <a:rPr lang="en-US" sz="2400" b="1" dirty="0">
                <a:solidFill>
                  <a:srgbClr val="000000"/>
                </a:solidFill>
                <a:latin typeface="Calibri" panose="020F0502020204030204" pitchFamily="34" charset="0"/>
              </a:rPr>
              <a:t> </a:t>
            </a:r>
            <a:r>
              <a:rPr lang="en-US" sz="2400" b="1" i="0" u="none" strike="noStrike" baseline="0" dirty="0">
                <a:solidFill>
                  <a:srgbClr val="000000"/>
                </a:solidFill>
                <a:latin typeface="Calibri" panose="020F0502020204030204" pitchFamily="34" charset="0"/>
              </a:rPr>
              <a:t>is normally very rapid, so that within </a:t>
            </a:r>
            <a:r>
              <a:rPr lang="en-US" sz="2400" b="1" i="0" u="none" strike="noStrike" baseline="0" dirty="0">
                <a:solidFill>
                  <a:srgbClr val="FF0000"/>
                </a:solidFill>
                <a:latin typeface="Calibri" panose="020F0502020204030204" pitchFamily="34" charset="0"/>
              </a:rPr>
              <a:t>0.5second </a:t>
            </a:r>
            <a:r>
              <a:rPr lang="en-US" sz="2400" b="1" i="0" u="none" strike="noStrike" baseline="0" dirty="0">
                <a:solidFill>
                  <a:srgbClr val="000000"/>
                </a:solidFill>
                <a:latin typeface="Calibri" panose="020F0502020204030204" pitchFamily="34" charset="0"/>
              </a:rPr>
              <a:t>of blood arriving in the alveolar capillary, it will be equilibrated with the gas in the alveoli. </a:t>
            </a:r>
            <a:endParaRPr lang="en-US" sz="2400" b="1" dirty="0"/>
          </a:p>
        </p:txBody>
      </p:sp>
      <p:sp>
        <p:nvSpPr>
          <p:cNvPr id="18" name="TextBox 17">
            <a:extLst>
              <a:ext uri="{FF2B5EF4-FFF2-40B4-BE49-F238E27FC236}">
                <a16:creationId xmlns:a16="http://schemas.microsoft.com/office/drawing/2014/main" id="{423F31CA-4433-4032-9194-6E9B1950662A}"/>
              </a:ext>
            </a:extLst>
          </p:cNvPr>
          <p:cNvSpPr txBox="1"/>
          <p:nvPr/>
        </p:nvSpPr>
        <p:spPr>
          <a:xfrm>
            <a:off x="8238628" y="4264935"/>
            <a:ext cx="3615398" cy="2553891"/>
          </a:xfrm>
          <a:prstGeom prst="round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US" sz="2400" b="1" i="0" u="none" strike="noStrike" baseline="0" dirty="0">
                <a:solidFill>
                  <a:srgbClr val="000000"/>
                </a:solidFill>
                <a:latin typeface="Calibri" panose="020F0502020204030204" pitchFamily="34" charset="0"/>
              </a:rPr>
              <a:t>In a normal subject:</a:t>
            </a:r>
          </a:p>
          <a:p>
            <a:r>
              <a:rPr lang="en-US" sz="2400" b="1" i="0" u="none" strike="noStrike" baseline="0" dirty="0">
                <a:solidFill>
                  <a:srgbClr val="000000"/>
                </a:solidFill>
                <a:latin typeface="Calibri" panose="020F0502020204030204" pitchFamily="34" charset="0"/>
              </a:rPr>
              <a:t>PO</a:t>
            </a:r>
            <a:r>
              <a:rPr lang="en-US" b="1" i="0" u="none" strike="noStrike" baseline="0" dirty="0">
                <a:solidFill>
                  <a:srgbClr val="000000"/>
                </a:solidFill>
                <a:latin typeface="Calibri" panose="020F0502020204030204" pitchFamily="34" charset="0"/>
              </a:rPr>
              <a:t>2</a:t>
            </a:r>
            <a:r>
              <a:rPr lang="en-US" sz="2400" b="1" i="0" u="none" strike="noStrike" baseline="0" dirty="0">
                <a:solidFill>
                  <a:srgbClr val="000000"/>
                </a:solidFill>
                <a:latin typeface="Calibri" panose="020F0502020204030204" pitchFamily="34" charset="0"/>
              </a:rPr>
              <a:t> &amp; PCO</a:t>
            </a:r>
            <a:r>
              <a:rPr lang="en-US" b="1" i="0" u="none" strike="noStrike" baseline="0" dirty="0">
                <a:solidFill>
                  <a:srgbClr val="000000"/>
                </a:solidFill>
                <a:latin typeface="Calibri" panose="020F0502020204030204" pitchFamily="34" charset="0"/>
              </a:rPr>
              <a:t>2</a:t>
            </a:r>
            <a:r>
              <a:rPr lang="en-US" sz="2400" b="1" i="0" u="none" strike="noStrike" baseline="0" dirty="0">
                <a:solidFill>
                  <a:srgbClr val="000000"/>
                </a:solidFill>
                <a:latin typeface="Calibri" panose="020F0502020204030204" pitchFamily="34" charset="0"/>
              </a:rPr>
              <a:t> in arterial blood will be the </a:t>
            </a:r>
            <a:r>
              <a:rPr lang="en-US" sz="2400" b="1" i="0" u="none" strike="noStrike" baseline="0" dirty="0">
                <a:solidFill>
                  <a:srgbClr val="FF0000"/>
                </a:solidFill>
                <a:latin typeface="Calibri" panose="020F0502020204030204" pitchFamily="34" charset="0"/>
              </a:rPr>
              <a:t>same</a:t>
            </a:r>
            <a:r>
              <a:rPr lang="en-US" sz="2400" b="1" i="0" u="none" strike="noStrike" baseline="0" dirty="0">
                <a:solidFill>
                  <a:srgbClr val="000000"/>
                </a:solidFill>
                <a:latin typeface="Calibri" panose="020F0502020204030204" pitchFamily="34" charset="0"/>
              </a:rPr>
              <a:t> (identical)as the partial pressures in the alveolar gas. </a:t>
            </a:r>
            <a:endParaRPr lang="en-US" sz="2400" dirty="0"/>
          </a:p>
        </p:txBody>
      </p:sp>
      <p:pic>
        <p:nvPicPr>
          <p:cNvPr id="8" name="Picture 7">
            <a:extLst>
              <a:ext uri="{FF2B5EF4-FFF2-40B4-BE49-F238E27FC236}">
                <a16:creationId xmlns:a16="http://schemas.microsoft.com/office/drawing/2014/main" id="{D008CBE8-CAC2-4F49-AE11-504D4D3ED00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451102" y="6152060"/>
            <a:ext cx="740898" cy="704276"/>
          </a:xfrm>
          <a:prstGeom prst="rect">
            <a:avLst/>
          </a:prstGeom>
        </p:spPr>
      </p:pic>
      <p:sp>
        <p:nvSpPr>
          <p:cNvPr id="13" name="TextBox 12">
            <a:extLst>
              <a:ext uri="{FF2B5EF4-FFF2-40B4-BE49-F238E27FC236}">
                <a16:creationId xmlns:a16="http://schemas.microsoft.com/office/drawing/2014/main" id="{F5778400-B095-41CB-984D-140780D13CCF}"/>
              </a:ext>
            </a:extLst>
          </p:cNvPr>
          <p:cNvSpPr txBox="1"/>
          <p:nvPr/>
        </p:nvSpPr>
        <p:spPr>
          <a:xfrm>
            <a:off x="11354358" y="636618"/>
            <a:ext cx="933449" cy="584775"/>
          </a:xfrm>
          <a:prstGeom prst="rect">
            <a:avLst/>
          </a:prstGeom>
          <a:noFill/>
        </p:spPr>
        <p:txBody>
          <a:bodyPr wrap="square" rtlCol="0">
            <a:spAutoFit/>
          </a:bodyPr>
          <a:lstStyle/>
          <a:p>
            <a:pPr algn="ctr"/>
            <a:r>
              <a:rPr lang="en-US" sz="3200" b="1" dirty="0">
                <a:solidFill>
                  <a:srgbClr val="FF0000"/>
                </a:solidFill>
              </a:rPr>
              <a:t>LO1</a:t>
            </a:r>
          </a:p>
        </p:txBody>
      </p:sp>
    </p:spTree>
    <p:extLst>
      <p:ext uri="{BB962C8B-B14F-4D97-AF65-F5344CB8AC3E}">
        <p14:creationId xmlns:p14="http://schemas.microsoft.com/office/powerpoint/2010/main" val="3164097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ppt_x"/>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anim calcmode="lin" valueType="num">
                                      <p:cBhvr additive="base">
                                        <p:cTn id="25" dur="500" fill="hold"/>
                                        <p:tgtEl>
                                          <p:spTgt spid="18"/>
                                        </p:tgtEl>
                                        <p:attrNameLst>
                                          <p:attrName>ppt_x</p:attrName>
                                        </p:attrNameLst>
                                      </p:cBhvr>
                                      <p:tavLst>
                                        <p:tav tm="0">
                                          <p:val>
                                            <p:strVal val="#ppt_x"/>
                                          </p:val>
                                        </p:tav>
                                        <p:tav tm="100000">
                                          <p:val>
                                            <p:strVal val="#ppt_x"/>
                                          </p:val>
                                        </p:tav>
                                      </p:tavLst>
                                    </p:anim>
                                    <p:anim calcmode="lin" valueType="num">
                                      <p:cBhvr additive="base">
                                        <p:cTn id="26"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P spid="16" grpId="0" animBg="1"/>
      <p:bldP spid="1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4FBBC58-7F0F-4FF7-92FC-8BBF8C501729}"/>
              </a:ext>
            </a:extLst>
          </p:cNvPr>
          <p:cNvSpPr/>
          <p:nvPr/>
        </p:nvSpPr>
        <p:spPr>
          <a:xfrm>
            <a:off x="0" y="1664"/>
            <a:ext cx="12192000" cy="704275"/>
          </a:xfrm>
          <a:prstGeom prst="rect">
            <a:avLst/>
          </a:prstGeom>
          <a:solidFill>
            <a:srgbClr val="00B0F0"/>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defTabSz="457200"/>
            <a:endParaRPr lang="en-US" dirty="0">
              <a:solidFill>
                <a:prstClr val="black"/>
              </a:solidFill>
              <a:latin typeface="Times New Roman" pitchFamily="18" charset="0"/>
              <a:cs typeface="Times New Roman" pitchFamily="18" charset="0"/>
            </a:endParaRPr>
          </a:p>
        </p:txBody>
      </p:sp>
      <p:sp>
        <p:nvSpPr>
          <p:cNvPr id="5" name="Subtitle 4">
            <a:extLst>
              <a:ext uri="{FF2B5EF4-FFF2-40B4-BE49-F238E27FC236}">
                <a16:creationId xmlns:a16="http://schemas.microsoft.com/office/drawing/2014/main" id="{879E3971-8AFA-4E90-B29D-7E40E25551F2}"/>
              </a:ext>
            </a:extLst>
          </p:cNvPr>
          <p:cNvSpPr txBox="1">
            <a:spLocks/>
          </p:cNvSpPr>
          <p:nvPr/>
        </p:nvSpPr>
        <p:spPr>
          <a:xfrm>
            <a:off x="6629400" y="1"/>
            <a:ext cx="3886200" cy="70427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1800" b="1">
                <a:solidFill>
                  <a:srgbClr val="002060"/>
                </a:solidFill>
                <a:latin typeface="Times New Roman" pitchFamily="18" charset="0"/>
                <a:cs typeface="Times New Roman" pitchFamily="18" charset="0"/>
              </a:rPr>
              <a:t>Ministry of Higher Education                                     and Scientific Research</a:t>
            </a:r>
            <a:endParaRPr lang="en-US" sz="1800" b="1" dirty="0">
              <a:solidFill>
                <a:srgbClr val="002060"/>
              </a:solidFill>
              <a:latin typeface="Times New Roman" pitchFamily="18" charset="0"/>
              <a:cs typeface="Times New Roman" pitchFamily="18" charset="0"/>
            </a:endParaRPr>
          </a:p>
        </p:txBody>
      </p:sp>
      <p:sp>
        <p:nvSpPr>
          <p:cNvPr id="6" name="Subtitle 4">
            <a:extLst>
              <a:ext uri="{FF2B5EF4-FFF2-40B4-BE49-F238E27FC236}">
                <a16:creationId xmlns:a16="http://schemas.microsoft.com/office/drawing/2014/main" id="{A417985F-BAB8-4564-A6EA-B3B0C7CF706F}"/>
              </a:ext>
            </a:extLst>
          </p:cNvPr>
          <p:cNvSpPr txBox="1">
            <a:spLocks/>
          </p:cNvSpPr>
          <p:nvPr/>
        </p:nvSpPr>
        <p:spPr>
          <a:xfrm>
            <a:off x="1676400" y="1663"/>
            <a:ext cx="3886200" cy="648856"/>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2400" kern="1200" cap="all" spc="200" baseline="0">
                <a:solidFill>
                  <a:schemeClr val="tx2"/>
                </a:solidFill>
                <a:latin typeface="+mj-lt"/>
                <a:ea typeface="+mn-ea"/>
                <a:cs typeface="+mn-cs"/>
              </a:defRPr>
            </a:lvl1pPr>
            <a:lvl2pPr marL="4572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9pPr>
          </a:lstStyle>
          <a:p>
            <a:pPr algn="ctr">
              <a:lnSpc>
                <a:spcPct val="100000"/>
              </a:lnSpc>
              <a:buClr>
                <a:srgbClr val="5B9BD5"/>
              </a:buClr>
            </a:pPr>
            <a:r>
              <a:rPr lang="en-US" sz="1400" b="1" dirty="0">
                <a:solidFill>
                  <a:srgbClr val="002060"/>
                </a:solidFill>
                <a:latin typeface="Times New Roman" pitchFamily="18" charset="0"/>
                <a:cs typeface="Times New Roman" pitchFamily="18" charset="0"/>
              </a:rPr>
              <a:t>University of </a:t>
            </a:r>
            <a:r>
              <a:rPr lang="en-US" sz="1400" b="1" dirty="0" err="1">
                <a:solidFill>
                  <a:srgbClr val="002060"/>
                </a:solidFill>
                <a:latin typeface="Times New Roman" pitchFamily="18" charset="0"/>
                <a:cs typeface="Times New Roman" pitchFamily="18" charset="0"/>
              </a:rPr>
              <a:t>Basrah</a:t>
            </a:r>
            <a:r>
              <a:rPr lang="en-US" sz="1400" b="1" dirty="0">
                <a:solidFill>
                  <a:srgbClr val="002060"/>
                </a:solidFill>
                <a:latin typeface="Times New Roman" pitchFamily="18" charset="0"/>
                <a:cs typeface="Times New Roman" pitchFamily="18" charset="0"/>
              </a:rPr>
              <a:t>                Al-</a:t>
            </a:r>
            <a:r>
              <a:rPr lang="en-US" sz="1400" b="1" dirty="0" err="1">
                <a:solidFill>
                  <a:srgbClr val="002060"/>
                </a:solidFill>
                <a:latin typeface="Times New Roman" pitchFamily="18" charset="0"/>
                <a:cs typeface="Times New Roman" pitchFamily="18" charset="0"/>
              </a:rPr>
              <a:t>zahraa</a:t>
            </a:r>
            <a:r>
              <a:rPr lang="en-US" sz="1400" b="1" dirty="0">
                <a:solidFill>
                  <a:srgbClr val="002060"/>
                </a:solidFill>
                <a:latin typeface="Times New Roman" pitchFamily="18" charset="0"/>
                <a:cs typeface="Times New Roman" pitchFamily="18" charset="0"/>
              </a:rPr>
              <a:t> medical college</a:t>
            </a:r>
          </a:p>
        </p:txBody>
      </p:sp>
      <p:pic>
        <p:nvPicPr>
          <p:cNvPr id="7" name="Picture 6">
            <a:extLst>
              <a:ext uri="{FF2B5EF4-FFF2-40B4-BE49-F238E27FC236}">
                <a16:creationId xmlns:a16="http://schemas.microsoft.com/office/drawing/2014/main" id="{C9FBB570-F5FE-489C-BA5F-637758535C41}"/>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15625" b="84688" l="0" r="100000"/>
                    </a14:imgEffect>
                  </a14:imgLayer>
                </a14:imgProps>
              </a:ext>
            </a:extLst>
          </a:blip>
          <a:srcRect t="14575" b="16428"/>
          <a:stretch/>
        </p:blipFill>
        <p:spPr>
          <a:xfrm>
            <a:off x="5666631" y="-55989"/>
            <a:ext cx="723569" cy="731370"/>
          </a:xfrm>
          <a:prstGeom prst="rect">
            <a:avLst/>
          </a:prstGeom>
        </p:spPr>
      </p:pic>
      <p:pic>
        <p:nvPicPr>
          <p:cNvPr id="8" name="Picture 7">
            <a:extLst>
              <a:ext uri="{FF2B5EF4-FFF2-40B4-BE49-F238E27FC236}">
                <a16:creationId xmlns:a16="http://schemas.microsoft.com/office/drawing/2014/main" id="{D008CBE8-CAC2-4F49-AE11-504D4D3ED00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324492" y="6035812"/>
            <a:ext cx="867508" cy="820524"/>
          </a:xfrm>
          <a:prstGeom prst="rect">
            <a:avLst/>
          </a:prstGeom>
        </p:spPr>
      </p:pic>
      <p:sp>
        <p:nvSpPr>
          <p:cNvPr id="9" name="TextBox 8">
            <a:extLst>
              <a:ext uri="{FF2B5EF4-FFF2-40B4-BE49-F238E27FC236}">
                <a16:creationId xmlns:a16="http://schemas.microsoft.com/office/drawing/2014/main" id="{CD1121E1-734C-457C-A008-016D6AF83AF3}"/>
              </a:ext>
            </a:extLst>
          </p:cNvPr>
          <p:cNvSpPr txBox="1"/>
          <p:nvPr/>
        </p:nvSpPr>
        <p:spPr>
          <a:xfrm>
            <a:off x="258414" y="763592"/>
            <a:ext cx="6196818" cy="646331"/>
          </a:xfrm>
          <a:prstGeom prst="rect">
            <a:avLst/>
          </a:prstGeom>
          <a:noFill/>
        </p:spPr>
        <p:txBody>
          <a:bodyPr wrap="square">
            <a:spAutoFit/>
          </a:bodyPr>
          <a:lstStyle/>
          <a:p>
            <a:r>
              <a:rPr lang="en-US" sz="3600" b="1" i="0" u="none" strike="noStrike" baseline="0" dirty="0">
                <a:solidFill>
                  <a:srgbClr val="FF0000"/>
                </a:solidFill>
                <a:latin typeface="Calibri" panose="020F0502020204030204" pitchFamily="34" charset="0"/>
              </a:rPr>
              <a:t>3. Gradient of </a:t>
            </a:r>
            <a:r>
              <a:rPr lang="en-US" sz="3600" b="1" dirty="0">
                <a:solidFill>
                  <a:srgbClr val="FF0000"/>
                </a:solidFill>
                <a:latin typeface="Calibri" panose="020F0502020204030204" pitchFamily="34" charset="0"/>
              </a:rPr>
              <a:t>P</a:t>
            </a:r>
            <a:r>
              <a:rPr lang="en-US" sz="3600" b="1" i="0" u="none" strike="noStrike" baseline="0" dirty="0">
                <a:solidFill>
                  <a:srgbClr val="FF0000"/>
                </a:solidFill>
                <a:latin typeface="Calibri" panose="020F0502020204030204" pitchFamily="34" charset="0"/>
              </a:rPr>
              <a:t>artial </a:t>
            </a:r>
            <a:r>
              <a:rPr lang="en-US" sz="3600" b="1" dirty="0">
                <a:solidFill>
                  <a:srgbClr val="FF0000"/>
                </a:solidFill>
                <a:latin typeface="Calibri" panose="020F0502020204030204" pitchFamily="34" charset="0"/>
              </a:rPr>
              <a:t>P</a:t>
            </a:r>
            <a:r>
              <a:rPr lang="en-US" sz="3600" b="1" i="0" u="none" strike="noStrike" baseline="0" dirty="0">
                <a:solidFill>
                  <a:srgbClr val="FF0000"/>
                </a:solidFill>
                <a:latin typeface="Calibri" panose="020F0502020204030204" pitchFamily="34" charset="0"/>
              </a:rPr>
              <a:t>ressure: </a:t>
            </a:r>
          </a:p>
        </p:txBody>
      </p:sp>
      <p:sp>
        <p:nvSpPr>
          <p:cNvPr id="10" name="TextBox 9">
            <a:extLst>
              <a:ext uri="{FF2B5EF4-FFF2-40B4-BE49-F238E27FC236}">
                <a16:creationId xmlns:a16="http://schemas.microsoft.com/office/drawing/2014/main" id="{540DCD2E-CF9B-4159-AD60-405023A08E6D}"/>
              </a:ext>
            </a:extLst>
          </p:cNvPr>
          <p:cNvSpPr txBox="1"/>
          <p:nvPr/>
        </p:nvSpPr>
        <p:spPr>
          <a:xfrm>
            <a:off x="454682" y="1409923"/>
            <a:ext cx="11263553" cy="2677656"/>
          </a:xfrm>
          <a:prstGeom prst="rect">
            <a:avLst/>
          </a:prstGeom>
          <a:noFill/>
        </p:spPr>
        <p:txBody>
          <a:bodyPr wrap="square">
            <a:spAutoFit/>
          </a:bodyPr>
          <a:lstStyle/>
          <a:p>
            <a:r>
              <a:rPr lang="en-US" sz="2800" b="1" i="0" u="none" strike="noStrike" baseline="0" dirty="0">
                <a:solidFill>
                  <a:srgbClr val="000000"/>
                </a:solidFill>
                <a:latin typeface="Calibri" panose="020F0502020204030204" pitchFamily="34" charset="0"/>
              </a:rPr>
              <a:t>To ensure adequate tissue O2 supply and CO2 removal, the PO2 &amp; PCO2 in the alveolar gas must be kept very close to their normal values of 13.3 KPa and 5.3 </a:t>
            </a:r>
            <a:r>
              <a:rPr lang="en-US" sz="2800" b="1" dirty="0">
                <a:solidFill>
                  <a:srgbClr val="000000"/>
                </a:solidFill>
                <a:latin typeface="Calibri" panose="020F0502020204030204" pitchFamily="34" charset="0"/>
              </a:rPr>
              <a:t>K</a:t>
            </a:r>
            <a:r>
              <a:rPr lang="en-US" sz="2800" b="1" i="0" u="none" strike="noStrike" baseline="0" dirty="0">
                <a:solidFill>
                  <a:srgbClr val="000000"/>
                </a:solidFill>
                <a:latin typeface="Calibri" panose="020F0502020204030204" pitchFamily="34" charset="0"/>
              </a:rPr>
              <a:t>Pa respectively. </a:t>
            </a:r>
          </a:p>
          <a:p>
            <a:r>
              <a:rPr lang="en-US" sz="2800" b="1" i="0" u="none" strike="noStrike" baseline="0" dirty="0">
                <a:solidFill>
                  <a:srgbClr val="000000"/>
                </a:solidFill>
                <a:latin typeface="Calibri" panose="020F0502020204030204" pitchFamily="34" charset="0"/>
              </a:rPr>
              <a:t>This is achieved by exchange of gas between alveolar gas and atmospheric air brought close to it through the airways “terminal and respiratory bronchioles” of the lung by the process of </a:t>
            </a:r>
            <a:r>
              <a:rPr lang="en-US" sz="2800" b="1" i="0" u="none" strike="noStrike" baseline="0" dirty="0">
                <a:solidFill>
                  <a:srgbClr val="FF0000"/>
                </a:solidFill>
                <a:latin typeface="Calibri" panose="020F0502020204030204" pitchFamily="34" charset="0"/>
              </a:rPr>
              <a:t>ventilation</a:t>
            </a:r>
            <a:r>
              <a:rPr lang="en-US" sz="2800" b="1" i="0" u="none" strike="noStrike" baseline="0" dirty="0">
                <a:solidFill>
                  <a:srgbClr val="000000"/>
                </a:solidFill>
                <a:latin typeface="Calibri" panose="020F0502020204030204" pitchFamily="34" charset="0"/>
              </a:rPr>
              <a:t>. </a:t>
            </a:r>
            <a:endParaRPr lang="en-US" sz="2800" b="1" dirty="0"/>
          </a:p>
        </p:txBody>
      </p:sp>
      <p:sp>
        <p:nvSpPr>
          <p:cNvPr id="12" name="TextBox 11">
            <a:extLst>
              <a:ext uri="{FF2B5EF4-FFF2-40B4-BE49-F238E27FC236}">
                <a16:creationId xmlns:a16="http://schemas.microsoft.com/office/drawing/2014/main" id="{5C50289A-B879-4443-ADD9-99D2D4FCF819}"/>
              </a:ext>
            </a:extLst>
          </p:cNvPr>
          <p:cNvSpPr txBox="1"/>
          <p:nvPr/>
        </p:nvSpPr>
        <p:spPr>
          <a:xfrm>
            <a:off x="454683" y="4570577"/>
            <a:ext cx="11484270" cy="1384995"/>
          </a:xfrm>
          <a:prstGeom prst="rect">
            <a:avLst/>
          </a:prstGeom>
          <a:noFill/>
        </p:spPr>
        <p:txBody>
          <a:bodyPr wrap="square">
            <a:spAutoFit/>
          </a:bodyPr>
          <a:lstStyle/>
          <a:p>
            <a:r>
              <a:rPr lang="en-US" sz="2800" b="1" dirty="0"/>
              <a:t>Fresh atmospheric air </a:t>
            </a:r>
            <a:r>
              <a:rPr lang="en-US" sz="2800" b="1" dirty="0">
                <a:solidFill>
                  <a:srgbClr val="FF0000"/>
                </a:solidFill>
              </a:rPr>
              <a:t>does not </a:t>
            </a:r>
            <a:r>
              <a:rPr lang="en-US" sz="2800" b="1" dirty="0"/>
              <a:t>enter the alveoli, and exchange of </a:t>
            </a:r>
            <a:r>
              <a:rPr lang="en-US" sz="2800" b="1" i="0" u="none" strike="noStrike" baseline="0" dirty="0">
                <a:solidFill>
                  <a:srgbClr val="000000"/>
                </a:solidFill>
                <a:latin typeface="Calibri" panose="020F0502020204030204" pitchFamily="34" charset="0"/>
              </a:rPr>
              <a:t>O2 and CO2</a:t>
            </a:r>
            <a:r>
              <a:rPr lang="en-US" sz="2800" b="1" dirty="0"/>
              <a:t> occurs by diffusion between </a:t>
            </a:r>
            <a:r>
              <a:rPr lang="en-US" sz="2800" b="1" dirty="0">
                <a:solidFill>
                  <a:srgbClr val="FF0000"/>
                </a:solidFill>
              </a:rPr>
              <a:t>alveolar gas </a:t>
            </a:r>
            <a:r>
              <a:rPr lang="en-US" sz="2800" b="1" dirty="0"/>
              <a:t>and </a:t>
            </a:r>
            <a:r>
              <a:rPr lang="en-US" sz="2800" b="1" dirty="0">
                <a:solidFill>
                  <a:srgbClr val="FF0000"/>
                </a:solidFill>
              </a:rPr>
              <a:t>atmospheric </a:t>
            </a:r>
            <a:r>
              <a:rPr lang="en-US" sz="2800" b="1" dirty="0"/>
              <a:t>air in the </a:t>
            </a:r>
            <a:r>
              <a:rPr lang="en-US" sz="2800" b="1" dirty="0">
                <a:solidFill>
                  <a:srgbClr val="FF0000"/>
                </a:solidFill>
              </a:rPr>
              <a:t>terminal</a:t>
            </a:r>
            <a:r>
              <a:rPr lang="en-US" sz="2800" b="1" dirty="0"/>
              <a:t> and </a:t>
            </a:r>
            <a:r>
              <a:rPr lang="en-US" sz="2800" b="1" dirty="0">
                <a:solidFill>
                  <a:srgbClr val="FF0000"/>
                </a:solidFill>
              </a:rPr>
              <a:t>respiratory bronchioles</a:t>
            </a:r>
            <a:r>
              <a:rPr lang="en-US" sz="2800" b="1" dirty="0"/>
              <a:t>.</a:t>
            </a:r>
          </a:p>
        </p:txBody>
      </p:sp>
      <p:sp>
        <p:nvSpPr>
          <p:cNvPr id="14" name="TextBox 13">
            <a:extLst>
              <a:ext uri="{FF2B5EF4-FFF2-40B4-BE49-F238E27FC236}">
                <a16:creationId xmlns:a16="http://schemas.microsoft.com/office/drawing/2014/main" id="{E6F427B9-70A1-4083-89B6-D1A3361E6626}"/>
              </a:ext>
            </a:extLst>
          </p:cNvPr>
          <p:cNvSpPr txBox="1"/>
          <p:nvPr/>
        </p:nvSpPr>
        <p:spPr>
          <a:xfrm>
            <a:off x="11258551" y="704276"/>
            <a:ext cx="933449" cy="584775"/>
          </a:xfrm>
          <a:prstGeom prst="rect">
            <a:avLst/>
          </a:prstGeom>
          <a:noFill/>
        </p:spPr>
        <p:txBody>
          <a:bodyPr wrap="square" rtlCol="0">
            <a:spAutoFit/>
          </a:bodyPr>
          <a:lstStyle/>
          <a:p>
            <a:pPr algn="ctr"/>
            <a:r>
              <a:rPr lang="en-US" sz="3200" b="1" dirty="0">
                <a:solidFill>
                  <a:srgbClr val="FF0000"/>
                </a:solidFill>
              </a:rPr>
              <a:t>LO1</a:t>
            </a:r>
          </a:p>
        </p:txBody>
      </p:sp>
    </p:spTree>
    <p:extLst>
      <p:ext uri="{BB962C8B-B14F-4D97-AF65-F5344CB8AC3E}">
        <p14:creationId xmlns:p14="http://schemas.microsoft.com/office/powerpoint/2010/main" val="4305328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4FBBC58-7F0F-4FF7-92FC-8BBF8C501729}"/>
              </a:ext>
            </a:extLst>
          </p:cNvPr>
          <p:cNvSpPr/>
          <p:nvPr/>
        </p:nvSpPr>
        <p:spPr>
          <a:xfrm>
            <a:off x="0" y="1664"/>
            <a:ext cx="12192000" cy="704275"/>
          </a:xfrm>
          <a:prstGeom prst="rect">
            <a:avLst/>
          </a:prstGeom>
          <a:solidFill>
            <a:srgbClr val="00B0F0"/>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defTabSz="457200"/>
            <a:endParaRPr lang="en-US" dirty="0">
              <a:solidFill>
                <a:prstClr val="black"/>
              </a:solidFill>
              <a:latin typeface="Times New Roman" pitchFamily="18" charset="0"/>
              <a:cs typeface="Times New Roman" pitchFamily="18" charset="0"/>
            </a:endParaRPr>
          </a:p>
        </p:txBody>
      </p:sp>
      <p:sp>
        <p:nvSpPr>
          <p:cNvPr id="5" name="Subtitle 4">
            <a:extLst>
              <a:ext uri="{FF2B5EF4-FFF2-40B4-BE49-F238E27FC236}">
                <a16:creationId xmlns:a16="http://schemas.microsoft.com/office/drawing/2014/main" id="{879E3971-8AFA-4E90-B29D-7E40E25551F2}"/>
              </a:ext>
            </a:extLst>
          </p:cNvPr>
          <p:cNvSpPr txBox="1">
            <a:spLocks/>
          </p:cNvSpPr>
          <p:nvPr/>
        </p:nvSpPr>
        <p:spPr>
          <a:xfrm>
            <a:off x="6629400" y="1"/>
            <a:ext cx="3886200" cy="70427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1800" b="1">
                <a:solidFill>
                  <a:srgbClr val="002060"/>
                </a:solidFill>
                <a:latin typeface="Times New Roman" pitchFamily="18" charset="0"/>
                <a:cs typeface="Times New Roman" pitchFamily="18" charset="0"/>
              </a:rPr>
              <a:t>Ministry of Higher Education                                     and Scientific Research</a:t>
            </a:r>
            <a:endParaRPr lang="en-US" sz="1800" b="1" dirty="0">
              <a:solidFill>
                <a:srgbClr val="002060"/>
              </a:solidFill>
              <a:latin typeface="Times New Roman" pitchFamily="18" charset="0"/>
              <a:cs typeface="Times New Roman" pitchFamily="18" charset="0"/>
            </a:endParaRPr>
          </a:p>
        </p:txBody>
      </p:sp>
      <p:sp>
        <p:nvSpPr>
          <p:cNvPr id="6" name="Subtitle 4">
            <a:extLst>
              <a:ext uri="{FF2B5EF4-FFF2-40B4-BE49-F238E27FC236}">
                <a16:creationId xmlns:a16="http://schemas.microsoft.com/office/drawing/2014/main" id="{A417985F-BAB8-4564-A6EA-B3B0C7CF706F}"/>
              </a:ext>
            </a:extLst>
          </p:cNvPr>
          <p:cNvSpPr txBox="1">
            <a:spLocks/>
          </p:cNvSpPr>
          <p:nvPr/>
        </p:nvSpPr>
        <p:spPr>
          <a:xfrm>
            <a:off x="1676400" y="1663"/>
            <a:ext cx="3886200" cy="648856"/>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2400" kern="1200" cap="all" spc="200" baseline="0">
                <a:solidFill>
                  <a:schemeClr val="tx2"/>
                </a:solidFill>
                <a:latin typeface="+mj-lt"/>
                <a:ea typeface="+mn-ea"/>
                <a:cs typeface="+mn-cs"/>
              </a:defRPr>
            </a:lvl1pPr>
            <a:lvl2pPr marL="4572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9pPr>
          </a:lstStyle>
          <a:p>
            <a:pPr algn="ctr">
              <a:lnSpc>
                <a:spcPct val="100000"/>
              </a:lnSpc>
              <a:buClr>
                <a:srgbClr val="5B9BD5"/>
              </a:buClr>
            </a:pPr>
            <a:r>
              <a:rPr lang="en-US" sz="1400" b="1" dirty="0">
                <a:solidFill>
                  <a:srgbClr val="002060"/>
                </a:solidFill>
                <a:latin typeface="Times New Roman" pitchFamily="18" charset="0"/>
                <a:cs typeface="Times New Roman" pitchFamily="18" charset="0"/>
              </a:rPr>
              <a:t>University of </a:t>
            </a:r>
            <a:r>
              <a:rPr lang="en-US" sz="1400" b="1" dirty="0" err="1">
                <a:solidFill>
                  <a:srgbClr val="002060"/>
                </a:solidFill>
                <a:latin typeface="Times New Roman" pitchFamily="18" charset="0"/>
                <a:cs typeface="Times New Roman" pitchFamily="18" charset="0"/>
              </a:rPr>
              <a:t>Basrah</a:t>
            </a:r>
            <a:r>
              <a:rPr lang="en-US" sz="1400" b="1" dirty="0">
                <a:solidFill>
                  <a:srgbClr val="002060"/>
                </a:solidFill>
                <a:latin typeface="Times New Roman" pitchFamily="18" charset="0"/>
                <a:cs typeface="Times New Roman" pitchFamily="18" charset="0"/>
              </a:rPr>
              <a:t>                Al-</a:t>
            </a:r>
            <a:r>
              <a:rPr lang="en-US" sz="1400" b="1" dirty="0" err="1">
                <a:solidFill>
                  <a:srgbClr val="002060"/>
                </a:solidFill>
                <a:latin typeface="Times New Roman" pitchFamily="18" charset="0"/>
                <a:cs typeface="Times New Roman" pitchFamily="18" charset="0"/>
              </a:rPr>
              <a:t>zahraa</a:t>
            </a:r>
            <a:r>
              <a:rPr lang="en-US" sz="1400" b="1" dirty="0">
                <a:solidFill>
                  <a:srgbClr val="002060"/>
                </a:solidFill>
                <a:latin typeface="Times New Roman" pitchFamily="18" charset="0"/>
                <a:cs typeface="Times New Roman" pitchFamily="18" charset="0"/>
              </a:rPr>
              <a:t> medical college</a:t>
            </a:r>
          </a:p>
        </p:txBody>
      </p:sp>
      <p:pic>
        <p:nvPicPr>
          <p:cNvPr id="7" name="Picture 6">
            <a:extLst>
              <a:ext uri="{FF2B5EF4-FFF2-40B4-BE49-F238E27FC236}">
                <a16:creationId xmlns:a16="http://schemas.microsoft.com/office/drawing/2014/main" id="{C9FBB570-F5FE-489C-BA5F-637758535C41}"/>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15625" b="84688" l="0" r="100000"/>
                    </a14:imgEffect>
                  </a14:imgLayer>
                </a14:imgProps>
              </a:ext>
            </a:extLst>
          </a:blip>
          <a:srcRect t="14575" b="16428"/>
          <a:stretch/>
        </p:blipFill>
        <p:spPr>
          <a:xfrm>
            <a:off x="5666631" y="-55989"/>
            <a:ext cx="723569" cy="731370"/>
          </a:xfrm>
          <a:prstGeom prst="rect">
            <a:avLst/>
          </a:prstGeom>
        </p:spPr>
      </p:pic>
      <p:pic>
        <p:nvPicPr>
          <p:cNvPr id="8" name="Picture 7">
            <a:extLst>
              <a:ext uri="{FF2B5EF4-FFF2-40B4-BE49-F238E27FC236}">
                <a16:creationId xmlns:a16="http://schemas.microsoft.com/office/drawing/2014/main" id="{D008CBE8-CAC2-4F49-AE11-504D4D3ED00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324492" y="6035812"/>
            <a:ext cx="867508" cy="820524"/>
          </a:xfrm>
          <a:prstGeom prst="rect">
            <a:avLst/>
          </a:prstGeom>
        </p:spPr>
      </p:pic>
      <p:sp>
        <p:nvSpPr>
          <p:cNvPr id="9" name="TextBox 8">
            <a:extLst>
              <a:ext uri="{FF2B5EF4-FFF2-40B4-BE49-F238E27FC236}">
                <a16:creationId xmlns:a16="http://schemas.microsoft.com/office/drawing/2014/main" id="{F6473836-23B3-4F67-8F69-727A3868E05B}"/>
              </a:ext>
            </a:extLst>
          </p:cNvPr>
          <p:cNvSpPr txBox="1"/>
          <p:nvPr/>
        </p:nvSpPr>
        <p:spPr>
          <a:xfrm>
            <a:off x="674856" y="1778166"/>
            <a:ext cx="10583695" cy="3539430"/>
          </a:xfrm>
          <a:prstGeom prst="rect">
            <a:avLst/>
          </a:prstGeom>
          <a:noFill/>
        </p:spPr>
        <p:txBody>
          <a:bodyPr wrap="square">
            <a:spAutoFit/>
          </a:bodyPr>
          <a:lstStyle/>
          <a:p>
            <a:r>
              <a:rPr lang="en-US" sz="2800" b="1" i="0" u="none" strike="noStrike" baseline="0" dirty="0">
                <a:solidFill>
                  <a:srgbClr val="FF0000"/>
                </a:solidFill>
              </a:rPr>
              <a:t>Alveolar PO</a:t>
            </a:r>
            <a:r>
              <a:rPr lang="en-US" sz="2000" b="1" i="0" u="none" strike="noStrike" baseline="0" dirty="0">
                <a:solidFill>
                  <a:srgbClr val="FF0000"/>
                </a:solidFill>
              </a:rPr>
              <a:t>2</a:t>
            </a:r>
            <a:r>
              <a:rPr lang="en-US" sz="2800" b="1" i="0" u="none" strike="noStrike" baseline="0" dirty="0">
                <a:solidFill>
                  <a:srgbClr val="FF0000"/>
                </a:solidFill>
              </a:rPr>
              <a:t>: </a:t>
            </a:r>
            <a:r>
              <a:rPr lang="en-US" sz="2800" b="1" i="0" u="none" strike="noStrike" baseline="0" dirty="0">
                <a:solidFill>
                  <a:srgbClr val="000000"/>
                </a:solidFill>
              </a:rPr>
              <a:t>is determined by a </a:t>
            </a:r>
            <a:r>
              <a:rPr lang="en-US" sz="2800" b="1" i="0" u="none" strike="noStrike" baseline="0" dirty="0">
                <a:solidFill>
                  <a:srgbClr val="7030A0"/>
                </a:solidFill>
              </a:rPr>
              <a:t>balance</a:t>
            </a:r>
            <a:r>
              <a:rPr lang="en-US" sz="2800" b="1" i="0" u="none" strike="noStrike" baseline="0" dirty="0">
                <a:solidFill>
                  <a:srgbClr val="000000"/>
                </a:solidFill>
              </a:rPr>
              <a:t> between rate of removal of O2 by the blood “</a:t>
            </a:r>
            <a:r>
              <a:rPr lang="en-US" sz="2800" b="1" dirty="0">
                <a:solidFill>
                  <a:srgbClr val="92D050"/>
                </a:solidFill>
              </a:rPr>
              <a:t>Perfusion &amp; Gas exchange</a:t>
            </a:r>
            <a:r>
              <a:rPr lang="en-US" sz="2800" b="1" dirty="0">
                <a:solidFill>
                  <a:srgbClr val="000000"/>
                </a:solidFill>
              </a:rPr>
              <a:t>” </a:t>
            </a:r>
            <a:r>
              <a:rPr lang="en-US" sz="2800" b="1" i="0" u="none" strike="noStrike" baseline="0" dirty="0">
                <a:solidFill>
                  <a:srgbClr val="000000"/>
                </a:solidFill>
              </a:rPr>
              <a:t>and the rate of replenishment of O2 by “</a:t>
            </a:r>
            <a:r>
              <a:rPr lang="en-US" sz="2800" b="1" i="0" u="none" strike="noStrike" baseline="0" dirty="0">
                <a:solidFill>
                  <a:srgbClr val="92D050"/>
                </a:solidFill>
              </a:rPr>
              <a:t>ventilation</a:t>
            </a:r>
            <a:r>
              <a:rPr lang="en-US" sz="2800" b="1" i="0" u="none" strike="noStrike" baseline="0" dirty="0">
                <a:solidFill>
                  <a:srgbClr val="000000"/>
                </a:solidFill>
              </a:rPr>
              <a:t>”.</a:t>
            </a:r>
          </a:p>
          <a:p>
            <a:endParaRPr lang="en-US" sz="2800" b="1" i="0" u="none" strike="noStrike" baseline="0" dirty="0">
              <a:solidFill>
                <a:srgbClr val="000000"/>
              </a:solidFill>
            </a:endParaRPr>
          </a:p>
          <a:p>
            <a:r>
              <a:rPr lang="en-US" sz="2800" b="1" i="0" u="none" strike="noStrike" baseline="0" dirty="0">
                <a:solidFill>
                  <a:srgbClr val="FF0000"/>
                </a:solidFill>
              </a:rPr>
              <a:t>Alveolar PCO</a:t>
            </a:r>
            <a:r>
              <a:rPr lang="en-US" sz="2000" b="1" i="0" u="none" strike="noStrike" baseline="0" dirty="0">
                <a:solidFill>
                  <a:srgbClr val="FF0000"/>
                </a:solidFill>
              </a:rPr>
              <a:t>2</a:t>
            </a:r>
            <a:r>
              <a:rPr lang="en-US" sz="2800" b="1" i="0" u="none" strike="noStrike" baseline="0" dirty="0">
                <a:solidFill>
                  <a:srgbClr val="FF0000"/>
                </a:solidFill>
              </a:rPr>
              <a:t>: </a:t>
            </a:r>
            <a:r>
              <a:rPr lang="en-US" sz="2800" b="1" i="0" u="none" strike="noStrike" baseline="0" dirty="0">
                <a:solidFill>
                  <a:srgbClr val="000000"/>
                </a:solidFill>
              </a:rPr>
              <a:t>is similarly determined by the </a:t>
            </a:r>
            <a:r>
              <a:rPr lang="en-US" sz="2800" b="1" i="0" u="none" strike="noStrike" baseline="0" dirty="0">
                <a:solidFill>
                  <a:srgbClr val="7030A0"/>
                </a:solidFill>
              </a:rPr>
              <a:t>balance</a:t>
            </a:r>
            <a:r>
              <a:rPr lang="en-US" sz="2800" b="1" i="0" u="none" strike="noStrike" baseline="0" dirty="0">
                <a:solidFill>
                  <a:srgbClr val="000000"/>
                </a:solidFill>
              </a:rPr>
              <a:t> between the rate at which CO2 enters the alveoli from blood “</a:t>
            </a:r>
            <a:r>
              <a:rPr lang="en-US" sz="2800" b="1" i="0" u="none" strike="noStrike" baseline="0" dirty="0">
                <a:solidFill>
                  <a:srgbClr val="92D050"/>
                </a:solidFill>
              </a:rPr>
              <a:t>Perfusion &amp; Gas exchange</a:t>
            </a:r>
            <a:r>
              <a:rPr lang="en-US" sz="2800" b="1" i="0" u="none" strike="noStrike" baseline="0" dirty="0">
                <a:solidFill>
                  <a:srgbClr val="000000"/>
                </a:solidFill>
              </a:rPr>
              <a:t>” and the rate at which it is removed from alveolar gas by “</a:t>
            </a:r>
            <a:r>
              <a:rPr lang="en-US" sz="2800" b="1" i="0" u="none" strike="noStrike" baseline="0" dirty="0">
                <a:solidFill>
                  <a:srgbClr val="92D050"/>
                </a:solidFill>
              </a:rPr>
              <a:t>ventilation</a:t>
            </a:r>
            <a:r>
              <a:rPr lang="en-US" sz="2800" b="1" i="0" u="none" strike="noStrike" baseline="0" dirty="0">
                <a:solidFill>
                  <a:srgbClr val="000000"/>
                </a:solidFill>
              </a:rPr>
              <a:t>”. </a:t>
            </a:r>
          </a:p>
        </p:txBody>
      </p:sp>
      <p:sp>
        <p:nvSpPr>
          <p:cNvPr id="10" name="TextBox 9">
            <a:extLst>
              <a:ext uri="{FF2B5EF4-FFF2-40B4-BE49-F238E27FC236}">
                <a16:creationId xmlns:a16="http://schemas.microsoft.com/office/drawing/2014/main" id="{7F0297EB-194A-4511-8DC2-8C8CECA0E84C}"/>
              </a:ext>
            </a:extLst>
          </p:cNvPr>
          <p:cNvSpPr txBox="1"/>
          <p:nvPr/>
        </p:nvSpPr>
        <p:spPr>
          <a:xfrm>
            <a:off x="11258551" y="704276"/>
            <a:ext cx="933449" cy="584775"/>
          </a:xfrm>
          <a:prstGeom prst="rect">
            <a:avLst/>
          </a:prstGeom>
          <a:noFill/>
        </p:spPr>
        <p:txBody>
          <a:bodyPr wrap="square" rtlCol="0">
            <a:spAutoFit/>
          </a:bodyPr>
          <a:lstStyle/>
          <a:p>
            <a:pPr algn="ctr"/>
            <a:r>
              <a:rPr lang="en-US" sz="3200" b="1" dirty="0">
                <a:solidFill>
                  <a:srgbClr val="FF0000"/>
                </a:solidFill>
              </a:rPr>
              <a:t>LO1</a:t>
            </a:r>
          </a:p>
        </p:txBody>
      </p:sp>
    </p:spTree>
    <p:extLst>
      <p:ext uri="{BB962C8B-B14F-4D97-AF65-F5344CB8AC3E}">
        <p14:creationId xmlns:p14="http://schemas.microsoft.com/office/powerpoint/2010/main" val="41054812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4FBBC58-7F0F-4FF7-92FC-8BBF8C501729}"/>
              </a:ext>
            </a:extLst>
          </p:cNvPr>
          <p:cNvSpPr/>
          <p:nvPr/>
        </p:nvSpPr>
        <p:spPr>
          <a:xfrm>
            <a:off x="0" y="1664"/>
            <a:ext cx="12192000" cy="704275"/>
          </a:xfrm>
          <a:prstGeom prst="rect">
            <a:avLst/>
          </a:prstGeom>
          <a:solidFill>
            <a:srgbClr val="00B0F0"/>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
        <p:nvSpPr>
          <p:cNvPr id="5" name="Subtitle 4">
            <a:extLst>
              <a:ext uri="{FF2B5EF4-FFF2-40B4-BE49-F238E27FC236}">
                <a16:creationId xmlns:a16="http://schemas.microsoft.com/office/drawing/2014/main" id="{879E3971-8AFA-4E90-B29D-7E40E25551F2}"/>
              </a:ext>
            </a:extLst>
          </p:cNvPr>
          <p:cNvSpPr txBox="1">
            <a:spLocks/>
          </p:cNvSpPr>
          <p:nvPr/>
        </p:nvSpPr>
        <p:spPr>
          <a:xfrm>
            <a:off x="6629400" y="1"/>
            <a:ext cx="3886200" cy="70427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None/>
              <a:tabLst/>
              <a:defRPr/>
            </a:pPr>
            <a:r>
              <a:rPr kumimoji="0" lang="en-US" sz="1800" b="1" i="0"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rPr>
              <a:t>Ministry of Higher Education                                     and Scientific Research</a:t>
            </a:r>
          </a:p>
        </p:txBody>
      </p:sp>
      <p:sp>
        <p:nvSpPr>
          <p:cNvPr id="6" name="Subtitle 4">
            <a:extLst>
              <a:ext uri="{FF2B5EF4-FFF2-40B4-BE49-F238E27FC236}">
                <a16:creationId xmlns:a16="http://schemas.microsoft.com/office/drawing/2014/main" id="{A417985F-BAB8-4564-A6EA-B3B0C7CF706F}"/>
              </a:ext>
            </a:extLst>
          </p:cNvPr>
          <p:cNvSpPr txBox="1">
            <a:spLocks/>
          </p:cNvSpPr>
          <p:nvPr/>
        </p:nvSpPr>
        <p:spPr>
          <a:xfrm>
            <a:off x="1676400" y="1663"/>
            <a:ext cx="3886200" cy="648856"/>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2400" kern="1200" cap="all" spc="200" baseline="0">
                <a:solidFill>
                  <a:schemeClr val="tx2"/>
                </a:solidFill>
                <a:latin typeface="+mj-lt"/>
                <a:ea typeface="+mn-ea"/>
                <a:cs typeface="+mn-cs"/>
              </a:defRPr>
            </a:lvl1pPr>
            <a:lvl2pPr marL="4572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9pPr>
          </a:lstStyle>
          <a:p>
            <a:pPr marL="0" marR="0" lvl="0" indent="0" algn="ctr" defTabSz="914400" rtl="0" eaLnBrk="1" fontAlgn="auto" latinLnBrk="0" hangingPunct="1">
              <a:lnSpc>
                <a:spcPct val="100000"/>
              </a:lnSpc>
              <a:spcBef>
                <a:spcPts val="1200"/>
              </a:spcBef>
              <a:spcAft>
                <a:spcPts val="200"/>
              </a:spcAft>
              <a:buClr>
                <a:srgbClr val="5B9BD5"/>
              </a:buClr>
              <a:buSzPct val="100000"/>
              <a:buFont typeface="Calibri" panose="020F0502020204030204" pitchFamily="34" charset="0"/>
              <a:buNone/>
              <a:tabLst/>
              <a:defRPr/>
            </a:pPr>
            <a:r>
              <a:rPr kumimoji="0" lang="en-US" sz="1400" b="1" i="0" u="none" strike="noStrike" kern="1200" cap="all" spc="200" normalizeH="0" baseline="0" noProof="0" dirty="0">
                <a:ln>
                  <a:noFill/>
                </a:ln>
                <a:solidFill>
                  <a:srgbClr val="002060"/>
                </a:solidFill>
                <a:effectLst/>
                <a:uLnTx/>
                <a:uFillTx/>
                <a:latin typeface="Times New Roman" pitchFamily="18" charset="0"/>
                <a:ea typeface="+mn-ea"/>
                <a:cs typeface="Times New Roman" pitchFamily="18" charset="0"/>
              </a:rPr>
              <a:t>University of </a:t>
            </a:r>
            <a:r>
              <a:rPr kumimoji="0" lang="en-US" sz="1400" b="1" i="0" u="none" strike="noStrike" kern="1200" cap="all" spc="200" normalizeH="0" baseline="0" noProof="0" dirty="0" err="1">
                <a:ln>
                  <a:noFill/>
                </a:ln>
                <a:solidFill>
                  <a:srgbClr val="002060"/>
                </a:solidFill>
                <a:effectLst/>
                <a:uLnTx/>
                <a:uFillTx/>
                <a:latin typeface="Times New Roman" pitchFamily="18" charset="0"/>
                <a:ea typeface="+mn-ea"/>
                <a:cs typeface="Times New Roman" pitchFamily="18" charset="0"/>
              </a:rPr>
              <a:t>Basrah</a:t>
            </a:r>
            <a:r>
              <a:rPr kumimoji="0" lang="en-US" sz="1400" b="1" i="0" u="none" strike="noStrike" kern="1200" cap="all" spc="200" normalizeH="0" baseline="0" noProof="0" dirty="0">
                <a:ln>
                  <a:noFill/>
                </a:ln>
                <a:solidFill>
                  <a:srgbClr val="002060"/>
                </a:solidFill>
                <a:effectLst/>
                <a:uLnTx/>
                <a:uFillTx/>
                <a:latin typeface="Times New Roman" pitchFamily="18" charset="0"/>
                <a:ea typeface="+mn-ea"/>
                <a:cs typeface="Times New Roman" pitchFamily="18" charset="0"/>
              </a:rPr>
              <a:t>                Al-</a:t>
            </a:r>
            <a:r>
              <a:rPr kumimoji="0" lang="en-US" sz="1400" b="1" i="0" u="none" strike="noStrike" kern="1200" cap="all" spc="200" normalizeH="0" baseline="0" noProof="0" dirty="0" err="1">
                <a:ln>
                  <a:noFill/>
                </a:ln>
                <a:solidFill>
                  <a:srgbClr val="002060"/>
                </a:solidFill>
                <a:effectLst/>
                <a:uLnTx/>
                <a:uFillTx/>
                <a:latin typeface="Times New Roman" pitchFamily="18" charset="0"/>
                <a:ea typeface="+mn-ea"/>
                <a:cs typeface="Times New Roman" pitchFamily="18" charset="0"/>
              </a:rPr>
              <a:t>zahraa</a:t>
            </a:r>
            <a:r>
              <a:rPr kumimoji="0" lang="en-US" sz="1400" b="1" i="0" u="none" strike="noStrike" kern="1200" cap="all" spc="200" normalizeH="0" baseline="0" noProof="0" dirty="0">
                <a:ln>
                  <a:noFill/>
                </a:ln>
                <a:solidFill>
                  <a:srgbClr val="002060"/>
                </a:solidFill>
                <a:effectLst/>
                <a:uLnTx/>
                <a:uFillTx/>
                <a:latin typeface="Times New Roman" pitchFamily="18" charset="0"/>
                <a:ea typeface="+mn-ea"/>
                <a:cs typeface="Times New Roman" pitchFamily="18" charset="0"/>
              </a:rPr>
              <a:t> medical college</a:t>
            </a:r>
          </a:p>
        </p:txBody>
      </p:sp>
      <p:pic>
        <p:nvPicPr>
          <p:cNvPr id="7" name="Picture 6">
            <a:extLst>
              <a:ext uri="{FF2B5EF4-FFF2-40B4-BE49-F238E27FC236}">
                <a16:creationId xmlns:a16="http://schemas.microsoft.com/office/drawing/2014/main" id="{C9FBB570-F5FE-489C-BA5F-637758535C41}"/>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15625" b="84688" l="0" r="100000"/>
                    </a14:imgEffect>
                  </a14:imgLayer>
                </a14:imgProps>
              </a:ext>
            </a:extLst>
          </a:blip>
          <a:srcRect t="14575" b="16428"/>
          <a:stretch/>
        </p:blipFill>
        <p:spPr>
          <a:xfrm>
            <a:off x="5666631" y="-55989"/>
            <a:ext cx="723569" cy="731370"/>
          </a:xfrm>
          <a:prstGeom prst="rect">
            <a:avLst/>
          </a:prstGeom>
        </p:spPr>
      </p:pic>
      <p:pic>
        <p:nvPicPr>
          <p:cNvPr id="8" name="Picture 7">
            <a:extLst>
              <a:ext uri="{FF2B5EF4-FFF2-40B4-BE49-F238E27FC236}">
                <a16:creationId xmlns:a16="http://schemas.microsoft.com/office/drawing/2014/main" id="{D008CBE8-CAC2-4F49-AE11-504D4D3ED00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324492" y="6035812"/>
            <a:ext cx="867508" cy="820524"/>
          </a:xfrm>
          <a:prstGeom prst="rect">
            <a:avLst/>
          </a:prstGeom>
        </p:spPr>
      </p:pic>
      <p:sp>
        <p:nvSpPr>
          <p:cNvPr id="9" name="TextBox 8">
            <a:extLst>
              <a:ext uri="{FF2B5EF4-FFF2-40B4-BE49-F238E27FC236}">
                <a16:creationId xmlns:a16="http://schemas.microsoft.com/office/drawing/2014/main" id="{33128B18-4FC7-4CFA-B487-83AAFF22CB36}"/>
              </a:ext>
            </a:extLst>
          </p:cNvPr>
          <p:cNvSpPr txBox="1"/>
          <p:nvPr/>
        </p:nvSpPr>
        <p:spPr>
          <a:xfrm>
            <a:off x="457200" y="704276"/>
            <a:ext cx="11092070" cy="3170099"/>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4000" b="1" dirty="0">
                <a:solidFill>
                  <a:srgbClr val="FF0000"/>
                </a:solidFill>
                <a:latin typeface="Calibri"/>
              </a:rPr>
              <a:t>V</a:t>
            </a:r>
            <a:r>
              <a:rPr kumimoji="0" lang="en-US" sz="4000" b="1" i="0" u="none" strike="noStrike" kern="1200" cap="none" spc="0" normalizeH="0" baseline="0" noProof="0" dirty="0" err="1">
                <a:ln>
                  <a:noFill/>
                </a:ln>
                <a:solidFill>
                  <a:srgbClr val="FF0000"/>
                </a:solidFill>
                <a:effectLst/>
                <a:uLnTx/>
                <a:uFillTx/>
                <a:latin typeface="Calibri"/>
                <a:ea typeface="+mn-ea"/>
                <a:cs typeface="+mn-cs"/>
              </a:rPr>
              <a:t>entilation</a:t>
            </a:r>
            <a:r>
              <a:rPr kumimoji="0" lang="en-US" sz="4000" b="1" i="0" u="none" strike="noStrike" kern="1200" cap="none" spc="0" normalizeH="0" baseline="0" noProof="0" dirty="0">
                <a:ln>
                  <a:noFill/>
                </a:ln>
                <a:solidFill>
                  <a:srgbClr val="FF0000"/>
                </a:solidFill>
                <a:effectLst/>
                <a:uLnTx/>
                <a:uFillTx/>
                <a:latin typeface="Calibri"/>
                <a:ea typeface="+mn-ea"/>
                <a:cs typeface="+mn-cs"/>
              </a:rPr>
              <a:t>:</a:t>
            </a:r>
            <a:r>
              <a:rPr kumimoji="0" lang="en-US" sz="3600" b="1" i="0" u="none" strike="noStrike" kern="1200" cap="none" spc="0" normalizeH="0" baseline="0" noProof="0" dirty="0">
                <a:ln>
                  <a:noFill/>
                </a:ln>
                <a:solidFill>
                  <a:srgbClr val="FF0000"/>
                </a:solidFill>
                <a:effectLst/>
                <a:uLnTx/>
                <a:uFillTx/>
                <a:latin typeface="Calibri"/>
                <a:ea typeface="+mn-ea"/>
                <a:cs typeface="+mn-cs"/>
              </a:rPr>
              <a:t>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3200" b="1" dirty="0"/>
              <a:t>The movement of air between the environment and the lungs via inhalation and exhalation.</a:t>
            </a:r>
            <a:endParaRPr lang="en-US" sz="3200" b="1" dirty="0">
              <a:solidFill>
                <a:prstClr val="black"/>
              </a:solidFill>
              <a:latin typeface="Calibri"/>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3200" b="1" dirty="0">
                <a:solidFill>
                  <a:prstClr val="black"/>
                </a:solidFill>
                <a:latin typeface="Calibri"/>
              </a:rPr>
              <a:t>I</a:t>
            </a:r>
            <a:r>
              <a:rPr kumimoji="0" lang="en-US" sz="3200" b="1" i="0" u="none" strike="noStrike" kern="1200" cap="none" spc="0" normalizeH="0" baseline="0" noProof="0" dirty="0">
                <a:ln>
                  <a:noFill/>
                </a:ln>
                <a:solidFill>
                  <a:prstClr val="black"/>
                </a:solidFill>
                <a:effectLst/>
                <a:uLnTx/>
                <a:uFillTx/>
                <a:latin typeface="Calibri"/>
                <a:ea typeface="+mn-ea"/>
                <a:cs typeface="+mn-cs"/>
              </a:rPr>
              <a:t>s a process of diffusion of O2 and CO2 between alveolar gas and the fresh atmospheric air in the terminal and respiratory bronchioles.</a:t>
            </a:r>
          </a:p>
        </p:txBody>
      </p:sp>
      <p:graphicFrame>
        <p:nvGraphicFramePr>
          <p:cNvPr id="2" name="Diagram 1">
            <a:extLst>
              <a:ext uri="{FF2B5EF4-FFF2-40B4-BE49-F238E27FC236}">
                <a16:creationId xmlns:a16="http://schemas.microsoft.com/office/drawing/2014/main" id="{E76E1738-81E8-4995-B3CA-0227DF5463AA}"/>
              </a:ext>
            </a:extLst>
          </p:cNvPr>
          <p:cNvGraphicFramePr/>
          <p:nvPr>
            <p:extLst>
              <p:ext uri="{D42A27DB-BD31-4B8C-83A1-F6EECF244321}">
                <p14:modId xmlns:p14="http://schemas.microsoft.com/office/powerpoint/2010/main" val="4098096948"/>
              </p:ext>
            </p:extLst>
          </p:nvPr>
        </p:nvGraphicFramePr>
        <p:xfrm>
          <a:off x="457198" y="4105406"/>
          <a:ext cx="11191463" cy="255454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2" name="TextBox 11">
            <a:extLst>
              <a:ext uri="{FF2B5EF4-FFF2-40B4-BE49-F238E27FC236}">
                <a16:creationId xmlns:a16="http://schemas.microsoft.com/office/drawing/2014/main" id="{1D419BC4-8B3A-47F0-8E5B-DF78420A9A6D}"/>
              </a:ext>
            </a:extLst>
          </p:cNvPr>
          <p:cNvSpPr txBox="1"/>
          <p:nvPr/>
        </p:nvSpPr>
        <p:spPr>
          <a:xfrm>
            <a:off x="11258551" y="704276"/>
            <a:ext cx="933449" cy="584775"/>
          </a:xfrm>
          <a:prstGeom prst="rect">
            <a:avLst/>
          </a:prstGeom>
          <a:noFill/>
        </p:spPr>
        <p:txBody>
          <a:bodyPr wrap="square" rtlCol="0">
            <a:spAutoFit/>
          </a:bodyPr>
          <a:lstStyle/>
          <a:p>
            <a:pPr algn="ctr"/>
            <a:r>
              <a:rPr lang="en-US" sz="3200" b="1" dirty="0">
                <a:solidFill>
                  <a:srgbClr val="FF0000"/>
                </a:solidFill>
              </a:rPr>
              <a:t>LO1</a:t>
            </a:r>
          </a:p>
        </p:txBody>
      </p:sp>
    </p:spTree>
    <p:extLst>
      <p:ext uri="{BB962C8B-B14F-4D97-AF65-F5344CB8AC3E}">
        <p14:creationId xmlns:p14="http://schemas.microsoft.com/office/powerpoint/2010/main" val="3898014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graphicEl>
                                              <a:dgm id="{6A761BA0-9F00-49EA-8DE5-35D08D6B8254}"/>
                                            </p:graphicEl>
                                          </p:spTgt>
                                        </p:tgtEl>
                                        <p:attrNameLst>
                                          <p:attrName>style.visibility</p:attrName>
                                        </p:attrNameLst>
                                      </p:cBhvr>
                                      <p:to>
                                        <p:strVal val="visible"/>
                                      </p:to>
                                    </p:set>
                                    <p:animEffect transition="in" filter="fade">
                                      <p:cBhvr>
                                        <p:cTn id="7" dur="1000"/>
                                        <p:tgtEl>
                                          <p:spTgt spid="2">
                                            <p:graphicEl>
                                              <a:dgm id="{6A761BA0-9F00-49EA-8DE5-35D08D6B8254}"/>
                                            </p:graphicEl>
                                          </p:spTgt>
                                        </p:tgtEl>
                                      </p:cBhvr>
                                    </p:animEffect>
                                    <p:anim calcmode="lin" valueType="num">
                                      <p:cBhvr>
                                        <p:cTn id="8" dur="1000" fill="hold"/>
                                        <p:tgtEl>
                                          <p:spTgt spid="2">
                                            <p:graphicEl>
                                              <a:dgm id="{6A761BA0-9F00-49EA-8DE5-35D08D6B8254}"/>
                                            </p:graphicEl>
                                          </p:spTgt>
                                        </p:tgtEl>
                                        <p:attrNameLst>
                                          <p:attrName>ppt_x</p:attrName>
                                        </p:attrNameLst>
                                      </p:cBhvr>
                                      <p:tavLst>
                                        <p:tav tm="0">
                                          <p:val>
                                            <p:strVal val="#ppt_x"/>
                                          </p:val>
                                        </p:tav>
                                        <p:tav tm="100000">
                                          <p:val>
                                            <p:strVal val="#ppt_x"/>
                                          </p:val>
                                        </p:tav>
                                      </p:tavLst>
                                    </p:anim>
                                    <p:anim calcmode="lin" valueType="num">
                                      <p:cBhvr>
                                        <p:cTn id="9" dur="1000" fill="hold"/>
                                        <p:tgtEl>
                                          <p:spTgt spid="2">
                                            <p:graphicEl>
                                              <a:dgm id="{6A761BA0-9F00-49EA-8DE5-35D08D6B8254}"/>
                                            </p:graphic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graphicEl>
                                              <a:dgm id="{F921D9FB-F3B0-4ECC-A064-D344D9E93A58}"/>
                                            </p:graphicEl>
                                          </p:spTgt>
                                        </p:tgtEl>
                                        <p:attrNameLst>
                                          <p:attrName>style.visibility</p:attrName>
                                        </p:attrNameLst>
                                      </p:cBhvr>
                                      <p:to>
                                        <p:strVal val="visible"/>
                                      </p:to>
                                    </p:set>
                                    <p:animEffect transition="in" filter="fade">
                                      <p:cBhvr>
                                        <p:cTn id="14" dur="1000"/>
                                        <p:tgtEl>
                                          <p:spTgt spid="2">
                                            <p:graphicEl>
                                              <a:dgm id="{F921D9FB-F3B0-4ECC-A064-D344D9E93A58}"/>
                                            </p:graphicEl>
                                          </p:spTgt>
                                        </p:tgtEl>
                                      </p:cBhvr>
                                    </p:animEffect>
                                    <p:anim calcmode="lin" valueType="num">
                                      <p:cBhvr>
                                        <p:cTn id="15" dur="1000" fill="hold"/>
                                        <p:tgtEl>
                                          <p:spTgt spid="2">
                                            <p:graphicEl>
                                              <a:dgm id="{F921D9FB-F3B0-4ECC-A064-D344D9E93A58}"/>
                                            </p:graphicEl>
                                          </p:spTgt>
                                        </p:tgtEl>
                                        <p:attrNameLst>
                                          <p:attrName>ppt_x</p:attrName>
                                        </p:attrNameLst>
                                      </p:cBhvr>
                                      <p:tavLst>
                                        <p:tav tm="0">
                                          <p:val>
                                            <p:strVal val="#ppt_x"/>
                                          </p:val>
                                        </p:tav>
                                        <p:tav tm="100000">
                                          <p:val>
                                            <p:strVal val="#ppt_x"/>
                                          </p:val>
                                        </p:tav>
                                      </p:tavLst>
                                    </p:anim>
                                    <p:anim calcmode="lin" valueType="num">
                                      <p:cBhvr>
                                        <p:cTn id="16" dur="1000" fill="hold"/>
                                        <p:tgtEl>
                                          <p:spTgt spid="2">
                                            <p:graphicEl>
                                              <a:dgm id="{F921D9FB-F3B0-4ECC-A064-D344D9E93A58}"/>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4FBBC58-7F0F-4FF7-92FC-8BBF8C501729}"/>
              </a:ext>
            </a:extLst>
          </p:cNvPr>
          <p:cNvSpPr/>
          <p:nvPr/>
        </p:nvSpPr>
        <p:spPr>
          <a:xfrm>
            <a:off x="0" y="1664"/>
            <a:ext cx="12192000" cy="704275"/>
          </a:xfrm>
          <a:prstGeom prst="rect">
            <a:avLst/>
          </a:prstGeom>
          <a:solidFill>
            <a:srgbClr val="00B0F0"/>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defTabSz="457200"/>
            <a:endParaRPr lang="en-US" dirty="0">
              <a:solidFill>
                <a:prstClr val="black"/>
              </a:solidFill>
              <a:latin typeface="Times New Roman" pitchFamily="18" charset="0"/>
              <a:cs typeface="Times New Roman" pitchFamily="18" charset="0"/>
            </a:endParaRPr>
          </a:p>
        </p:txBody>
      </p:sp>
      <p:sp>
        <p:nvSpPr>
          <p:cNvPr id="5" name="Subtitle 4">
            <a:extLst>
              <a:ext uri="{FF2B5EF4-FFF2-40B4-BE49-F238E27FC236}">
                <a16:creationId xmlns:a16="http://schemas.microsoft.com/office/drawing/2014/main" id="{879E3971-8AFA-4E90-B29D-7E40E25551F2}"/>
              </a:ext>
            </a:extLst>
          </p:cNvPr>
          <p:cNvSpPr txBox="1">
            <a:spLocks/>
          </p:cNvSpPr>
          <p:nvPr/>
        </p:nvSpPr>
        <p:spPr>
          <a:xfrm>
            <a:off x="6629400" y="1"/>
            <a:ext cx="3886200" cy="70427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1800" b="1">
                <a:solidFill>
                  <a:srgbClr val="002060"/>
                </a:solidFill>
                <a:latin typeface="Times New Roman" pitchFamily="18" charset="0"/>
                <a:cs typeface="Times New Roman" pitchFamily="18" charset="0"/>
              </a:rPr>
              <a:t>Ministry of Higher Education                                     and Scientific Research</a:t>
            </a:r>
            <a:endParaRPr lang="en-US" sz="1800" b="1" dirty="0">
              <a:solidFill>
                <a:srgbClr val="002060"/>
              </a:solidFill>
              <a:latin typeface="Times New Roman" pitchFamily="18" charset="0"/>
              <a:cs typeface="Times New Roman" pitchFamily="18" charset="0"/>
            </a:endParaRPr>
          </a:p>
        </p:txBody>
      </p:sp>
      <p:sp>
        <p:nvSpPr>
          <p:cNvPr id="6" name="Subtitle 4">
            <a:extLst>
              <a:ext uri="{FF2B5EF4-FFF2-40B4-BE49-F238E27FC236}">
                <a16:creationId xmlns:a16="http://schemas.microsoft.com/office/drawing/2014/main" id="{A417985F-BAB8-4564-A6EA-B3B0C7CF706F}"/>
              </a:ext>
            </a:extLst>
          </p:cNvPr>
          <p:cNvSpPr txBox="1">
            <a:spLocks/>
          </p:cNvSpPr>
          <p:nvPr/>
        </p:nvSpPr>
        <p:spPr>
          <a:xfrm>
            <a:off x="1676400" y="1663"/>
            <a:ext cx="3886200" cy="648856"/>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2400" kern="1200" cap="all" spc="200" baseline="0">
                <a:solidFill>
                  <a:schemeClr val="tx2"/>
                </a:solidFill>
                <a:latin typeface="+mj-lt"/>
                <a:ea typeface="+mn-ea"/>
                <a:cs typeface="+mn-cs"/>
              </a:defRPr>
            </a:lvl1pPr>
            <a:lvl2pPr marL="4572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9pPr>
          </a:lstStyle>
          <a:p>
            <a:pPr algn="ctr">
              <a:lnSpc>
                <a:spcPct val="100000"/>
              </a:lnSpc>
              <a:buClr>
                <a:srgbClr val="5B9BD5"/>
              </a:buClr>
            </a:pPr>
            <a:r>
              <a:rPr lang="en-US" sz="1400" b="1" dirty="0">
                <a:solidFill>
                  <a:srgbClr val="002060"/>
                </a:solidFill>
                <a:latin typeface="Times New Roman" pitchFamily="18" charset="0"/>
                <a:cs typeface="Times New Roman" pitchFamily="18" charset="0"/>
              </a:rPr>
              <a:t>University of </a:t>
            </a:r>
            <a:r>
              <a:rPr lang="en-US" sz="1400" b="1" dirty="0" err="1">
                <a:solidFill>
                  <a:srgbClr val="002060"/>
                </a:solidFill>
                <a:latin typeface="Times New Roman" pitchFamily="18" charset="0"/>
                <a:cs typeface="Times New Roman" pitchFamily="18" charset="0"/>
              </a:rPr>
              <a:t>Basrah</a:t>
            </a:r>
            <a:r>
              <a:rPr lang="en-US" sz="1400" b="1" dirty="0">
                <a:solidFill>
                  <a:srgbClr val="002060"/>
                </a:solidFill>
                <a:latin typeface="Times New Roman" pitchFamily="18" charset="0"/>
                <a:cs typeface="Times New Roman" pitchFamily="18" charset="0"/>
              </a:rPr>
              <a:t>                Al-</a:t>
            </a:r>
            <a:r>
              <a:rPr lang="en-US" sz="1400" b="1" dirty="0" err="1">
                <a:solidFill>
                  <a:srgbClr val="002060"/>
                </a:solidFill>
                <a:latin typeface="Times New Roman" pitchFamily="18" charset="0"/>
                <a:cs typeface="Times New Roman" pitchFamily="18" charset="0"/>
              </a:rPr>
              <a:t>zahraa</a:t>
            </a:r>
            <a:r>
              <a:rPr lang="en-US" sz="1400" b="1" dirty="0">
                <a:solidFill>
                  <a:srgbClr val="002060"/>
                </a:solidFill>
                <a:latin typeface="Times New Roman" pitchFamily="18" charset="0"/>
                <a:cs typeface="Times New Roman" pitchFamily="18" charset="0"/>
              </a:rPr>
              <a:t> medical college</a:t>
            </a:r>
          </a:p>
        </p:txBody>
      </p:sp>
      <p:pic>
        <p:nvPicPr>
          <p:cNvPr id="7" name="Picture 6">
            <a:extLst>
              <a:ext uri="{FF2B5EF4-FFF2-40B4-BE49-F238E27FC236}">
                <a16:creationId xmlns:a16="http://schemas.microsoft.com/office/drawing/2014/main" id="{C9FBB570-F5FE-489C-BA5F-637758535C41}"/>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15625" b="84688" l="0" r="100000"/>
                    </a14:imgEffect>
                  </a14:imgLayer>
                </a14:imgProps>
              </a:ext>
            </a:extLst>
          </a:blip>
          <a:srcRect t="14575" b="16428"/>
          <a:stretch/>
        </p:blipFill>
        <p:spPr>
          <a:xfrm>
            <a:off x="5666631" y="-55989"/>
            <a:ext cx="723569" cy="731370"/>
          </a:xfrm>
          <a:prstGeom prst="rect">
            <a:avLst/>
          </a:prstGeom>
        </p:spPr>
      </p:pic>
      <p:pic>
        <p:nvPicPr>
          <p:cNvPr id="11" name="Picture 10">
            <a:extLst>
              <a:ext uri="{FF2B5EF4-FFF2-40B4-BE49-F238E27FC236}">
                <a16:creationId xmlns:a16="http://schemas.microsoft.com/office/drawing/2014/main" id="{A1671E6A-4A5D-4808-9B00-A3AE4993E7DF}"/>
              </a:ext>
            </a:extLst>
          </p:cNvPr>
          <p:cNvPicPr>
            <a:picLocks noChangeAspect="1"/>
          </p:cNvPicPr>
          <p:nvPr/>
        </p:nvPicPr>
        <p:blipFill rotWithShape="1">
          <a:blip r:embed="rId4">
            <a:extLst>
              <a:ext uri="{BEBA8EAE-BF5A-486C-A8C5-ECC9F3942E4B}">
                <a14:imgProps xmlns:a14="http://schemas.microsoft.com/office/drawing/2010/main">
                  <a14:imgLayer r:embed="rId5">
                    <a14:imgEffect>
                      <a14:saturation sat="400000"/>
                    </a14:imgEffect>
                    <a14:imgEffect>
                      <a14:brightnessContrast contrast="-40000"/>
                    </a14:imgEffect>
                  </a14:imgLayer>
                </a14:imgProps>
              </a:ext>
            </a:extLst>
          </a:blip>
          <a:srcRect t="11123" b="10438"/>
          <a:stretch/>
        </p:blipFill>
        <p:spPr>
          <a:xfrm>
            <a:off x="531489" y="1936727"/>
            <a:ext cx="9984111" cy="4799243"/>
          </a:xfrm>
          <a:prstGeom prst="rect">
            <a:avLst/>
          </a:prstGeom>
        </p:spPr>
      </p:pic>
      <p:pic>
        <p:nvPicPr>
          <p:cNvPr id="8" name="Picture 7">
            <a:extLst>
              <a:ext uri="{FF2B5EF4-FFF2-40B4-BE49-F238E27FC236}">
                <a16:creationId xmlns:a16="http://schemas.microsoft.com/office/drawing/2014/main" id="{D008CBE8-CAC2-4F49-AE11-504D4D3ED00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324492" y="6333116"/>
            <a:ext cx="867508" cy="523220"/>
          </a:xfrm>
          <a:prstGeom prst="rect">
            <a:avLst/>
          </a:prstGeom>
        </p:spPr>
      </p:pic>
      <p:sp>
        <p:nvSpPr>
          <p:cNvPr id="12" name="TextBox 11">
            <a:extLst>
              <a:ext uri="{FF2B5EF4-FFF2-40B4-BE49-F238E27FC236}">
                <a16:creationId xmlns:a16="http://schemas.microsoft.com/office/drawing/2014/main" id="{9632734B-258D-4C26-B7FB-37DB66A0E24B}"/>
              </a:ext>
            </a:extLst>
          </p:cNvPr>
          <p:cNvSpPr txBox="1"/>
          <p:nvPr/>
        </p:nvSpPr>
        <p:spPr>
          <a:xfrm>
            <a:off x="11258551" y="704276"/>
            <a:ext cx="933449" cy="584775"/>
          </a:xfrm>
          <a:prstGeom prst="rect">
            <a:avLst/>
          </a:prstGeom>
          <a:noFill/>
        </p:spPr>
        <p:txBody>
          <a:bodyPr wrap="square" rtlCol="0">
            <a:spAutoFit/>
          </a:bodyPr>
          <a:lstStyle/>
          <a:p>
            <a:pPr algn="ctr"/>
            <a:r>
              <a:rPr lang="en-US" sz="3200" b="1" dirty="0">
                <a:solidFill>
                  <a:srgbClr val="FF0000"/>
                </a:solidFill>
              </a:rPr>
              <a:t>LO1</a:t>
            </a:r>
          </a:p>
        </p:txBody>
      </p:sp>
      <p:sp>
        <p:nvSpPr>
          <p:cNvPr id="13" name="TextBox 12">
            <a:extLst>
              <a:ext uri="{FF2B5EF4-FFF2-40B4-BE49-F238E27FC236}">
                <a16:creationId xmlns:a16="http://schemas.microsoft.com/office/drawing/2014/main" id="{16FC90CE-FA0C-42AA-9E47-989D3C29949E}"/>
              </a:ext>
            </a:extLst>
          </p:cNvPr>
          <p:cNvSpPr txBox="1"/>
          <p:nvPr/>
        </p:nvSpPr>
        <p:spPr>
          <a:xfrm>
            <a:off x="1676400" y="1059723"/>
            <a:ext cx="6197048" cy="523220"/>
          </a:xfrm>
          <a:prstGeom prst="rect">
            <a:avLst/>
          </a:prstGeom>
          <a:noFill/>
        </p:spPr>
        <p:txBody>
          <a:bodyPr wrap="square">
            <a:spAutoFit/>
          </a:bodyPr>
          <a:lstStyle/>
          <a:p>
            <a:r>
              <a:rPr lang="en-US" sz="2800" b="1" dirty="0">
                <a:solidFill>
                  <a:srgbClr val="FF0000"/>
                </a:solidFill>
              </a:rPr>
              <a:t>Respiratory Volumes and capacities:</a:t>
            </a:r>
          </a:p>
        </p:txBody>
      </p:sp>
      <p:sp>
        <p:nvSpPr>
          <p:cNvPr id="14" name="TextBox 13">
            <a:extLst>
              <a:ext uri="{FF2B5EF4-FFF2-40B4-BE49-F238E27FC236}">
                <a16:creationId xmlns:a16="http://schemas.microsoft.com/office/drawing/2014/main" id="{0F842B63-C709-4F0F-BF5C-009BFBA32B17}"/>
              </a:ext>
            </a:extLst>
          </p:cNvPr>
          <p:cNvSpPr txBox="1"/>
          <p:nvPr/>
        </p:nvSpPr>
        <p:spPr>
          <a:xfrm>
            <a:off x="1901440" y="1505840"/>
            <a:ext cx="8977520" cy="430887"/>
          </a:xfrm>
          <a:prstGeom prst="rect">
            <a:avLst/>
          </a:prstGeom>
          <a:noFill/>
        </p:spPr>
        <p:txBody>
          <a:bodyPr wrap="square">
            <a:spAutoFit/>
          </a:bodyPr>
          <a:lstStyle/>
          <a:p>
            <a:r>
              <a:rPr lang="en-US" sz="2200" dirty="0"/>
              <a:t>There are no valves in the respiratory system - movement of air is </a:t>
            </a:r>
            <a:r>
              <a:rPr lang="en-US" sz="2200" b="1" dirty="0">
                <a:solidFill>
                  <a:srgbClr val="C00000"/>
                </a:solidFill>
              </a:rPr>
              <a:t>tidal</a:t>
            </a:r>
          </a:p>
        </p:txBody>
      </p:sp>
      <p:sp>
        <p:nvSpPr>
          <p:cNvPr id="2" name="Rectangle 1">
            <a:extLst>
              <a:ext uri="{FF2B5EF4-FFF2-40B4-BE49-F238E27FC236}">
                <a16:creationId xmlns:a16="http://schemas.microsoft.com/office/drawing/2014/main" id="{E3D60BFF-363E-49A8-B47C-2018FCE484A9}"/>
              </a:ext>
            </a:extLst>
          </p:cNvPr>
          <p:cNvSpPr/>
          <p:nvPr/>
        </p:nvSpPr>
        <p:spPr>
          <a:xfrm>
            <a:off x="10411411" y="4434840"/>
            <a:ext cx="1017270" cy="33147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rgbClr val="FF0000"/>
                </a:solidFill>
              </a:rPr>
              <a:t>500ml</a:t>
            </a:r>
            <a:endParaRPr lang="en-US" dirty="0"/>
          </a:p>
        </p:txBody>
      </p:sp>
      <p:sp>
        <p:nvSpPr>
          <p:cNvPr id="15" name="Rectangle 14">
            <a:extLst>
              <a:ext uri="{FF2B5EF4-FFF2-40B4-BE49-F238E27FC236}">
                <a16:creationId xmlns:a16="http://schemas.microsoft.com/office/drawing/2014/main" id="{C4C10395-B5AD-42CB-9CAB-CA113C27B5C1}"/>
              </a:ext>
            </a:extLst>
          </p:cNvPr>
          <p:cNvSpPr/>
          <p:nvPr/>
        </p:nvSpPr>
        <p:spPr>
          <a:xfrm>
            <a:off x="10411410" y="4894319"/>
            <a:ext cx="1647239" cy="33147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rgbClr val="FF0000"/>
                </a:solidFill>
              </a:rPr>
              <a:t>1000-1200ml</a:t>
            </a:r>
            <a:endParaRPr lang="en-US" dirty="0"/>
          </a:p>
        </p:txBody>
      </p:sp>
      <p:sp>
        <p:nvSpPr>
          <p:cNvPr id="16" name="Rectangle 15">
            <a:extLst>
              <a:ext uri="{FF2B5EF4-FFF2-40B4-BE49-F238E27FC236}">
                <a16:creationId xmlns:a16="http://schemas.microsoft.com/office/drawing/2014/main" id="{3B18B3D6-2159-409F-888C-B4AAACAC93DF}"/>
              </a:ext>
            </a:extLst>
          </p:cNvPr>
          <p:cNvSpPr/>
          <p:nvPr/>
        </p:nvSpPr>
        <p:spPr>
          <a:xfrm>
            <a:off x="10668592" y="5591088"/>
            <a:ext cx="1017270" cy="33147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rgbClr val="FF0000"/>
                </a:solidFill>
              </a:rPr>
              <a:t>1200ml</a:t>
            </a:r>
            <a:endParaRPr lang="en-US" dirty="0"/>
          </a:p>
        </p:txBody>
      </p:sp>
      <p:sp>
        <p:nvSpPr>
          <p:cNvPr id="17" name="Rectangle 16">
            <a:extLst>
              <a:ext uri="{FF2B5EF4-FFF2-40B4-BE49-F238E27FC236}">
                <a16:creationId xmlns:a16="http://schemas.microsoft.com/office/drawing/2014/main" id="{BE385913-8A5C-41E0-A4BA-A31550A0612E}"/>
              </a:ext>
            </a:extLst>
          </p:cNvPr>
          <p:cNvSpPr/>
          <p:nvPr/>
        </p:nvSpPr>
        <p:spPr>
          <a:xfrm>
            <a:off x="10420936" y="3357202"/>
            <a:ext cx="1557704" cy="33147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rgbClr val="FF0000"/>
                </a:solidFill>
              </a:rPr>
              <a:t>2100-2300 ml</a:t>
            </a:r>
            <a:endParaRPr lang="en-US" dirty="0"/>
          </a:p>
        </p:txBody>
      </p:sp>
      <p:sp>
        <p:nvSpPr>
          <p:cNvPr id="18" name="Rectangle 17">
            <a:extLst>
              <a:ext uri="{FF2B5EF4-FFF2-40B4-BE49-F238E27FC236}">
                <a16:creationId xmlns:a16="http://schemas.microsoft.com/office/drawing/2014/main" id="{9A5BF10F-01E7-49D4-8E6F-529F08A4B885}"/>
              </a:ext>
            </a:extLst>
          </p:cNvPr>
          <p:cNvSpPr/>
          <p:nvPr/>
        </p:nvSpPr>
        <p:spPr>
          <a:xfrm>
            <a:off x="10349131" y="3887927"/>
            <a:ext cx="1557704" cy="33147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rgbClr val="FF0000"/>
                </a:solidFill>
                <a:highlight>
                  <a:srgbClr val="FFFF00"/>
                </a:highlight>
              </a:rPr>
              <a:t>6000 ml</a:t>
            </a:r>
            <a:endParaRPr lang="en-US" dirty="0">
              <a:highlight>
                <a:srgbClr val="FFFF00"/>
              </a:highlight>
            </a:endParaRPr>
          </a:p>
        </p:txBody>
      </p:sp>
    </p:spTree>
    <p:extLst>
      <p:ext uri="{BB962C8B-B14F-4D97-AF65-F5344CB8AC3E}">
        <p14:creationId xmlns:p14="http://schemas.microsoft.com/office/powerpoint/2010/main" val="142066493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4FBBC58-7F0F-4FF7-92FC-8BBF8C501729}"/>
              </a:ext>
            </a:extLst>
          </p:cNvPr>
          <p:cNvSpPr/>
          <p:nvPr/>
        </p:nvSpPr>
        <p:spPr>
          <a:xfrm>
            <a:off x="0" y="1664"/>
            <a:ext cx="12192000" cy="704275"/>
          </a:xfrm>
          <a:prstGeom prst="rect">
            <a:avLst/>
          </a:prstGeom>
          <a:solidFill>
            <a:srgbClr val="00B0F0"/>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defTabSz="457200"/>
            <a:endParaRPr lang="en-US" dirty="0">
              <a:solidFill>
                <a:prstClr val="black"/>
              </a:solidFill>
              <a:latin typeface="Times New Roman" pitchFamily="18" charset="0"/>
              <a:cs typeface="Times New Roman" pitchFamily="18" charset="0"/>
            </a:endParaRPr>
          </a:p>
        </p:txBody>
      </p:sp>
      <p:sp>
        <p:nvSpPr>
          <p:cNvPr id="5" name="Subtitle 4">
            <a:extLst>
              <a:ext uri="{FF2B5EF4-FFF2-40B4-BE49-F238E27FC236}">
                <a16:creationId xmlns:a16="http://schemas.microsoft.com/office/drawing/2014/main" id="{879E3971-8AFA-4E90-B29D-7E40E25551F2}"/>
              </a:ext>
            </a:extLst>
          </p:cNvPr>
          <p:cNvSpPr txBox="1">
            <a:spLocks/>
          </p:cNvSpPr>
          <p:nvPr/>
        </p:nvSpPr>
        <p:spPr>
          <a:xfrm>
            <a:off x="6629400" y="1"/>
            <a:ext cx="3886200" cy="70427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1800" b="1">
                <a:solidFill>
                  <a:srgbClr val="002060"/>
                </a:solidFill>
                <a:latin typeface="Times New Roman" pitchFamily="18" charset="0"/>
                <a:cs typeface="Times New Roman" pitchFamily="18" charset="0"/>
              </a:rPr>
              <a:t>Ministry of Higher Education                                     and Scientific Research</a:t>
            </a:r>
            <a:endParaRPr lang="en-US" sz="1800" b="1" dirty="0">
              <a:solidFill>
                <a:srgbClr val="002060"/>
              </a:solidFill>
              <a:latin typeface="Times New Roman" pitchFamily="18" charset="0"/>
              <a:cs typeface="Times New Roman" pitchFamily="18" charset="0"/>
            </a:endParaRPr>
          </a:p>
        </p:txBody>
      </p:sp>
      <p:sp>
        <p:nvSpPr>
          <p:cNvPr id="6" name="Subtitle 4">
            <a:extLst>
              <a:ext uri="{FF2B5EF4-FFF2-40B4-BE49-F238E27FC236}">
                <a16:creationId xmlns:a16="http://schemas.microsoft.com/office/drawing/2014/main" id="{A417985F-BAB8-4564-A6EA-B3B0C7CF706F}"/>
              </a:ext>
            </a:extLst>
          </p:cNvPr>
          <p:cNvSpPr txBox="1">
            <a:spLocks/>
          </p:cNvSpPr>
          <p:nvPr/>
        </p:nvSpPr>
        <p:spPr>
          <a:xfrm>
            <a:off x="1676400" y="1663"/>
            <a:ext cx="3886200" cy="648856"/>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2400" kern="1200" cap="all" spc="200" baseline="0">
                <a:solidFill>
                  <a:schemeClr val="tx2"/>
                </a:solidFill>
                <a:latin typeface="+mj-lt"/>
                <a:ea typeface="+mn-ea"/>
                <a:cs typeface="+mn-cs"/>
              </a:defRPr>
            </a:lvl1pPr>
            <a:lvl2pPr marL="4572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9pPr>
          </a:lstStyle>
          <a:p>
            <a:pPr algn="ctr">
              <a:lnSpc>
                <a:spcPct val="100000"/>
              </a:lnSpc>
              <a:buClr>
                <a:srgbClr val="5B9BD5"/>
              </a:buClr>
            </a:pPr>
            <a:r>
              <a:rPr lang="en-US" sz="1400" b="1" dirty="0">
                <a:solidFill>
                  <a:srgbClr val="002060"/>
                </a:solidFill>
                <a:latin typeface="Times New Roman" pitchFamily="18" charset="0"/>
                <a:cs typeface="Times New Roman" pitchFamily="18" charset="0"/>
              </a:rPr>
              <a:t>University of </a:t>
            </a:r>
            <a:r>
              <a:rPr lang="en-US" sz="1400" b="1" dirty="0" err="1">
                <a:solidFill>
                  <a:srgbClr val="002060"/>
                </a:solidFill>
                <a:latin typeface="Times New Roman" pitchFamily="18" charset="0"/>
                <a:cs typeface="Times New Roman" pitchFamily="18" charset="0"/>
              </a:rPr>
              <a:t>Basrah</a:t>
            </a:r>
            <a:r>
              <a:rPr lang="en-US" sz="1400" b="1" dirty="0">
                <a:solidFill>
                  <a:srgbClr val="002060"/>
                </a:solidFill>
                <a:latin typeface="Times New Roman" pitchFamily="18" charset="0"/>
                <a:cs typeface="Times New Roman" pitchFamily="18" charset="0"/>
              </a:rPr>
              <a:t>                Al-</a:t>
            </a:r>
            <a:r>
              <a:rPr lang="en-US" sz="1400" b="1" dirty="0" err="1">
                <a:solidFill>
                  <a:srgbClr val="002060"/>
                </a:solidFill>
                <a:latin typeface="Times New Roman" pitchFamily="18" charset="0"/>
                <a:cs typeface="Times New Roman" pitchFamily="18" charset="0"/>
              </a:rPr>
              <a:t>zahraa</a:t>
            </a:r>
            <a:r>
              <a:rPr lang="en-US" sz="1400" b="1" dirty="0">
                <a:solidFill>
                  <a:srgbClr val="002060"/>
                </a:solidFill>
                <a:latin typeface="Times New Roman" pitchFamily="18" charset="0"/>
                <a:cs typeface="Times New Roman" pitchFamily="18" charset="0"/>
              </a:rPr>
              <a:t> medical college</a:t>
            </a:r>
          </a:p>
        </p:txBody>
      </p:sp>
      <p:pic>
        <p:nvPicPr>
          <p:cNvPr id="7" name="Picture 6">
            <a:extLst>
              <a:ext uri="{FF2B5EF4-FFF2-40B4-BE49-F238E27FC236}">
                <a16:creationId xmlns:a16="http://schemas.microsoft.com/office/drawing/2014/main" id="{C9FBB570-F5FE-489C-BA5F-637758535C41}"/>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15625" b="84688" l="0" r="100000"/>
                    </a14:imgEffect>
                  </a14:imgLayer>
                </a14:imgProps>
              </a:ext>
            </a:extLst>
          </a:blip>
          <a:srcRect t="14575" b="16428"/>
          <a:stretch/>
        </p:blipFill>
        <p:spPr>
          <a:xfrm>
            <a:off x="5666631" y="-55989"/>
            <a:ext cx="723569" cy="731370"/>
          </a:xfrm>
          <a:prstGeom prst="rect">
            <a:avLst/>
          </a:prstGeom>
        </p:spPr>
      </p:pic>
      <p:pic>
        <p:nvPicPr>
          <p:cNvPr id="8" name="Picture 7">
            <a:extLst>
              <a:ext uri="{FF2B5EF4-FFF2-40B4-BE49-F238E27FC236}">
                <a16:creationId xmlns:a16="http://schemas.microsoft.com/office/drawing/2014/main" id="{D008CBE8-CAC2-4F49-AE11-504D4D3ED00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324492" y="6333116"/>
            <a:ext cx="867508" cy="523220"/>
          </a:xfrm>
          <a:prstGeom prst="rect">
            <a:avLst/>
          </a:prstGeom>
        </p:spPr>
      </p:pic>
      <p:sp>
        <p:nvSpPr>
          <p:cNvPr id="12" name="TextBox 11">
            <a:extLst>
              <a:ext uri="{FF2B5EF4-FFF2-40B4-BE49-F238E27FC236}">
                <a16:creationId xmlns:a16="http://schemas.microsoft.com/office/drawing/2014/main" id="{9632734B-258D-4C26-B7FB-37DB66A0E24B}"/>
              </a:ext>
            </a:extLst>
          </p:cNvPr>
          <p:cNvSpPr txBox="1"/>
          <p:nvPr/>
        </p:nvSpPr>
        <p:spPr>
          <a:xfrm>
            <a:off x="11258551" y="704276"/>
            <a:ext cx="933449" cy="584775"/>
          </a:xfrm>
          <a:prstGeom prst="rect">
            <a:avLst/>
          </a:prstGeom>
          <a:noFill/>
        </p:spPr>
        <p:txBody>
          <a:bodyPr wrap="square" rtlCol="0">
            <a:spAutoFit/>
          </a:bodyPr>
          <a:lstStyle/>
          <a:p>
            <a:pPr algn="ctr"/>
            <a:r>
              <a:rPr lang="en-US" sz="3200" b="1" dirty="0">
                <a:solidFill>
                  <a:srgbClr val="FF0000"/>
                </a:solidFill>
              </a:rPr>
              <a:t>LO1</a:t>
            </a:r>
          </a:p>
        </p:txBody>
      </p:sp>
      <p:sp>
        <p:nvSpPr>
          <p:cNvPr id="13" name="TextBox 12">
            <a:extLst>
              <a:ext uri="{FF2B5EF4-FFF2-40B4-BE49-F238E27FC236}">
                <a16:creationId xmlns:a16="http://schemas.microsoft.com/office/drawing/2014/main" id="{785CEFDA-B33E-43CC-828C-025F9145B519}"/>
              </a:ext>
            </a:extLst>
          </p:cNvPr>
          <p:cNvSpPr txBox="1"/>
          <p:nvPr/>
        </p:nvSpPr>
        <p:spPr>
          <a:xfrm>
            <a:off x="1096100" y="730710"/>
            <a:ext cx="6002372" cy="584775"/>
          </a:xfrm>
          <a:prstGeom prst="rect">
            <a:avLst/>
          </a:prstGeom>
          <a:noFill/>
        </p:spPr>
        <p:txBody>
          <a:bodyPr wrap="square" rtlCol="0">
            <a:spAutoFit/>
          </a:bodyPr>
          <a:lstStyle/>
          <a:p>
            <a:r>
              <a:rPr lang="en-US" sz="3200" b="1" dirty="0">
                <a:solidFill>
                  <a:srgbClr val="FF0000"/>
                </a:solidFill>
              </a:rPr>
              <a:t>Respiratory Volumes:</a:t>
            </a:r>
          </a:p>
        </p:txBody>
      </p:sp>
      <p:sp>
        <p:nvSpPr>
          <p:cNvPr id="14" name="TextBox 13">
            <a:extLst>
              <a:ext uri="{FF2B5EF4-FFF2-40B4-BE49-F238E27FC236}">
                <a16:creationId xmlns:a16="http://schemas.microsoft.com/office/drawing/2014/main" id="{E6BCA156-CB62-4220-8901-1E52520A5455}"/>
              </a:ext>
            </a:extLst>
          </p:cNvPr>
          <p:cNvSpPr txBox="1"/>
          <p:nvPr/>
        </p:nvSpPr>
        <p:spPr>
          <a:xfrm>
            <a:off x="557825" y="1447504"/>
            <a:ext cx="11570048" cy="830997"/>
          </a:xfrm>
          <a:prstGeom prst="rect">
            <a:avLst/>
          </a:prstGeom>
          <a:noFill/>
        </p:spPr>
        <p:txBody>
          <a:bodyPr wrap="square" rtlCol="0">
            <a:spAutoFit/>
          </a:bodyPr>
          <a:lstStyle/>
          <a:p>
            <a:r>
              <a:rPr lang="en-US" sz="2400" b="1" dirty="0">
                <a:solidFill>
                  <a:srgbClr val="FF0000"/>
                </a:solidFill>
              </a:rPr>
              <a:t>*Tidal Volume [TV]: </a:t>
            </a:r>
            <a:r>
              <a:rPr lang="en-US" sz="2400" b="1" dirty="0"/>
              <a:t>air that moves into and out of the  lungs with each breath, approximately </a:t>
            </a:r>
            <a:r>
              <a:rPr lang="en-US" sz="2400" b="1" dirty="0">
                <a:solidFill>
                  <a:srgbClr val="FF0000"/>
                </a:solidFill>
              </a:rPr>
              <a:t>500ml</a:t>
            </a:r>
            <a:r>
              <a:rPr lang="en-US" sz="2400" b="1" dirty="0"/>
              <a:t>.</a:t>
            </a:r>
          </a:p>
        </p:txBody>
      </p:sp>
      <p:sp>
        <p:nvSpPr>
          <p:cNvPr id="15" name="TextBox 14">
            <a:extLst>
              <a:ext uri="{FF2B5EF4-FFF2-40B4-BE49-F238E27FC236}">
                <a16:creationId xmlns:a16="http://schemas.microsoft.com/office/drawing/2014/main" id="{6D8D7411-5108-496D-8BC9-0C621B1BC510}"/>
              </a:ext>
            </a:extLst>
          </p:cNvPr>
          <p:cNvSpPr txBox="1"/>
          <p:nvPr/>
        </p:nvSpPr>
        <p:spPr>
          <a:xfrm>
            <a:off x="596346" y="2428964"/>
            <a:ext cx="11171584" cy="830997"/>
          </a:xfrm>
          <a:prstGeom prst="rect">
            <a:avLst/>
          </a:prstGeom>
          <a:noFill/>
        </p:spPr>
        <p:txBody>
          <a:bodyPr wrap="square" rtlCol="0">
            <a:spAutoFit/>
          </a:bodyPr>
          <a:lstStyle/>
          <a:p>
            <a:r>
              <a:rPr lang="en-US" sz="2400" b="1" dirty="0">
                <a:solidFill>
                  <a:srgbClr val="FF0000"/>
                </a:solidFill>
              </a:rPr>
              <a:t>*Inspiratory Reserve Volume [IRV]:  </a:t>
            </a:r>
            <a:r>
              <a:rPr lang="en-US" sz="2400" b="1" dirty="0"/>
              <a:t>air that can be inspired forcibly beyond tidal volume, approximately </a:t>
            </a:r>
            <a:r>
              <a:rPr lang="en-US" sz="2400" b="1" dirty="0">
                <a:solidFill>
                  <a:srgbClr val="FF0000"/>
                </a:solidFill>
              </a:rPr>
              <a:t>2100-3200ml</a:t>
            </a:r>
            <a:r>
              <a:rPr lang="en-US" sz="2400" b="1" dirty="0"/>
              <a:t>.</a:t>
            </a:r>
          </a:p>
        </p:txBody>
      </p:sp>
      <p:sp>
        <p:nvSpPr>
          <p:cNvPr id="16" name="TextBox 15">
            <a:extLst>
              <a:ext uri="{FF2B5EF4-FFF2-40B4-BE49-F238E27FC236}">
                <a16:creationId xmlns:a16="http://schemas.microsoft.com/office/drawing/2014/main" id="{810C4608-C3F4-4D7D-BA28-814990A46774}"/>
              </a:ext>
            </a:extLst>
          </p:cNvPr>
          <p:cNvSpPr txBox="1"/>
          <p:nvPr/>
        </p:nvSpPr>
        <p:spPr>
          <a:xfrm>
            <a:off x="596345" y="3480181"/>
            <a:ext cx="11171583" cy="830997"/>
          </a:xfrm>
          <a:prstGeom prst="rect">
            <a:avLst/>
          </a:prstGeom>
          <a:noFill/>
        </p:spPr>
        <p:txBody>
          <a:bodyPr wrap="square" rtlCol="0">
            <a:spAutoFit/>
          </a:bodyPr>
          <a:lstStyle/>
          <a:p>
            <a:r>
              <a:rPr lang="en-US" sz="2400" b="1" dirty="0">
                <a:solidFill>
                  <a:srgbClr val="FF0000"/>
                </a:solidFill>
              </a:rPr>
              <a:t>*Expiratory Reserve Volume [ERV]: </a:t>
            </a:r>
            <a:r>
              <a:rPr lang="en-US" sz="2400" b="1" dirty="0"/>
              <a:t>air that can be evacuated from the lungs after a tidal expiration </a:t>
            </a:r>
            <a:r>
              <a:rPr lang="en-US" sz="2400" b="1" dirty="0">
                <a:solidFill>
                  <a:srgbClr val="FF0000"/>
                </a:solidFill>
              </a:rPr>
              <a:t>1000-1200ml.</a:t>
            </a:r>
          </a:p>
        </p:txBody>
      </p:sp>
      <p:sp>
        <p:nvSpPr>
          <p:cNvPr id="17" name="TextBox 16">
            <a:extLst>
              <a:ext uri="{FF2B5EF4-FFF2-40B4-BE49-F238E27FC236}">
                <a16:creationId xmlns:a16="http://schemas.microsoft.com/office/drawing/2014/main" id="{D6CD76E6-A0D6-41F7-B479-DD72D53988C2}"/>
              </a:ext>
            </a:extLst>
          </p:cNvPr>
          <p:cNvSpPr txBox="1"/>
          <p:nvPr/>
        </p:nvSpPr>
        <p:spPr>
          <a:xfrm>
            <a:off x="596348" y="4614460"/>
            <a:ext cx="11171582" cy="830997"/>
          </a:xfrm>
          <a:prstGeom prst="rect">
            <a:avLst/>
          </a:prstGeom>
          <a:noFill/>
        </p:spPr>
        <p:txBody>
          <a:bodyPr wrap="square" rtlCol="0">
            <a:spAutoFit/>
          </a:bodyPr>
          <a:lstStyle/>
          <a:p>
            <a:r>
              <a:rPr lang="en-US" sz="2400" b="1" dirty="0">
                <a:solidFill>
                  <a:srgbClr val="FF0000"/>
                </a:solidFill>
              </a:rPr>
              <a:t>*Residual Volume [RV]: </a:t>
            </a:r>
            <a:r>
              <a:rPr lang="en-US" sz="2400" b="1" dirty="0"/>
              <a:t>air left in the lungs after a strenuous expiration, about </a:t>
            </a:r>
            <a:r>
              <a:rPr lang="en-US" sz="2400" b="1" dirty="0">
                <a:solidFill>
                  <a:srgbClr val="FF0000"/>
                </a:solidFill>
              </a:rPr>
              <a:t>1200ml</a:t>
            </a:r>
            <a:r>
              <a:rPr lang="en-US" sz="2400" b="1" dirty="0"/>
              <a:t>, keeps alveoli inflated.</a:t>
            </a:r>
          </a:p>
        </p:txBody>
      </p:sp>
    </p:spTree>
    <p:extLst>
      <p:ext uri="{BB962C8B-B14F-4D97-AF65-F5344CB8AC3E}">
        <p14:creationId xmlns:p14="http://schemas.microsoft.com/office/powerpoint/2010/main" val="415928164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0-#ppt_w/2"/>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2"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500" fill="hold"/>
                                        <p:tgtEl>
                                          <p:spTgt spid="15"/>
                                        </p:tgtEl>
                                        <p:attrNameLst>
                                          <p:attrName>ppt_x</p:attrName>
                                        </p:attrNameLst>
                                      </p:cBhvr>
                                      <p:tavLst>
                                        <p:tav tm="0">
                                          <p:val>
                                            <p:strVal val="0-#ppt_w/2"/>
                                          </p:val>
                                        </p:tav>
                                        <p:tav tm="100000">
                                          <p:val>
                                            <p:strVal val="#ppt_x"/>
                                          </p:val>
                                        </p:tav>
                                      </p:tavLst>
                                    </p:anim>
                                    <p:anim calcmode="lin" valueType="num">
                                      <p:cBhvr additive="base">
                                        <p:cTn id="1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2"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0-#ppt_w/2"/>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2"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additive="base">
                                        <p:cTn id="25" dur="500" fill="hold"/>
                                        <p:tgtEl>
                                          <p:spTgt spid="17"/>
                                        </p:tgtEl>
                                        <p:attrNameLst>
                                          <p:attrName>ppt_x</p:attrName>
                                        </p:attrNameLst>
                                      </p:cBhvr>
                                      <p:tavLst>
                                        <p:tav tm="0">
                                          <p:val>
                                            <p:strVal val="0-#ppt_w/2"/>
                                          </p:val>
                                        </p:tav>
                                        <p:tav tm="100000">
                                          <p:val>
                                            <p:strVal val="#ppt_x"/>
                                          </p:val>
                                        </p:tav>
                                      </p:tavLst>
                                    </p:anim>
                                    <p:anim calcmode="lin" valueType="num">
                                      <p:cBhvr additive="base">
                                        <p:cTn id="26"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1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4FBBC58-7F0F-4FF7-92FC-8BBF8C501729}"/>
              </a:ext>
            </a:extLst>
          </p:cNvPr>
          <p:cNvSpPr/>
          <p:nvPr/>
        </p:nvSpPr>
        <p:spPr>
          <a:xfrm>
            <a:off x="0" y="1664"/>
            <a:ext cx="12192000" cy="704275"/>
          </a:xfrm>
          <a:prstGeom prst="rect">
            <a:avLst/>
          </a:prstGeom>
          <a:solidFill>
            <a:srgbClr val="00B0F0"/>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defTabSz="457200"/>
            <a:endParaRPr lang="en-US" dirty="0">
              <a:solidFill>
                <a:prstClr val="black"/>
              </a:solidFill>
              <a:latin typeface="Times New Roman" pitchFamily="18" charset="0"/>
              <a:cs typeface="Times New Roman" pitchFamily="18" charset="0"/>
            </a:endParaRPr>
          </a:p>
        </p:txBody>
      </p:sp>
      <p:sp>
        <p:nvSpPr>
          <p:cNvPr id="5" name="Subtitle 4">
            <a:extLst>
              <a:ext uri="{FF2B5EF4-FFF2-40B4-BE49-F238E27FC236}">
                <a16:creationId xmlns:a16="http://schemas.microsoft.com/office/drawing/2014/main" id="{879E3971-8AFA-4E90-B29D-7E40E25551F2}"/>
              </a:ext>
            </a:extLst>
          </p:cNvPr>
          <p:cNvSpPr txBox="1">
            <a:spLocks/>
          </p:cNvSpPr>
          <p:nvPr/>
        </p:nvSpPr>
        <p:spPr>
          <a:xfrm>
            <a:off x="6629400" y="1"/>
            <a:ext cx="3886200" cy="70427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1800" b="1">
                <a:solidFill>
                  <a:srgbClr val="002060"/>
                </a:solidFill>
                <a:latin typeface="Times New Roman" pitchFamily="18" charset="0"/>
                <a:cs typeface="Times New Roman" pitchFamily="18" charset="0"/>
              </a:rPr>
              <a:t>Ministry of Higher Education                                     and Scientific Research</a:t>
            </a:r>
            <a:endParaRPr lang="en-US" sz="1800" b="1" dirty="0">
              <a:solidFill>
                <a:srgbClr val="002060"/>
              </a:solidFill>
              <a:latin typeface="Times New Roman" pitchFamily="18" charset="0"/>
              <a:cs typeface="Times New Roman" pitchFamily="18" charset="0"/>
            </a:endParaRPr>
          </a:p>
        </p:txBody>
      </p:sp>
      <p:sp>
        <p:nvSpPr>
          <p:cNvPr id="6" name="Subtitle 4">
            <a:extLst>
              <a:ext uri="{FF2B5EF4-FFF2-40B4-BE49-F238E27FC236}">
                <a16:creationId xmlns:a16="http://schemas.microsoft.com/office/drawing/2014/main" id="{A417985F-BAB8-4564-A6EA-B3B0C7CF706F}"/>
              </a:ext>
            </a:extLst>
          </p:cNvPr>
          <p:cNvSpPr txBox="1">
            <a:spLocks/>
          </p:cNvSpPr>
          <p:nvPr/>
        </p:nvSpPr>
        <p:spPr>
          <a:xfrm>
            <a:off x="1676400" y="1663"/>
            <a:ext cx="3886200" cy="648856"/>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2400" kern="1200" cap="all" spc="200" baseline="0">
                <a:solidFill>
                  <a:schemeClr val="tx2"/>
                </a:solidFill>
                <a:latin typeface="+mj-lt"/>
                <a:ea typeface="+mn-ea"/>
                <a:cs typeface="+mn-cs"/>
              </a:defRPr>
            </a:lvl1pPr>
            <a:lvl2pPr marL="4572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9pPr>
          </a:lstStyle>
          <a:p>
            <a:pPr algn="ctr">
              <a:lnSpc>
                <a:spcPct val="100000"/>
              </a:lnSpc>
              <a:buClr>
                <a:srgbClr val="5B9BD5"/>
              </a:buClr>
            </a:pPr>
            <a:r>
              <a:rPr lang="en-US" sz="1400" b="1" dirty="0">
                <a:solidFill>
                  <a:srgbClr val="002060"/>
                </a:solidFill>
                <a:latin typeface="Times New Roman" pitchFamily="18" charset="0"/>
                <a:cs typeface="Times New Roman" pitchFamily="18" charset="0"/>
              </a:rPr>
              <a:t>University of </a:t>
            </a:r>
            <a:r>
              <a:rPr lang="en-US" sz="1400" b="1" dirty="0" err="1">
                <a:solidFill>
                  <a:srgbClr val="002060"/>
                </a:solidFill>
                <a:latin typeface="Times New Roman" pitchFamily="18" charset="0"/>
                <a:cs typeface="Times New Roman" pitchFamily="18" charset="0"/>
              </a:rPr>
              <a:t>Basrah</a:t>
            </a:r>
            <a:r>
              <a:rPr lang="en-US" sz="1400" b="1" dirty="0">
                <a:solidFill>
                  <a:srgbClr val="002060"/>
                </a:solidFill>
                <a:latin typeface="Times New Roman" pitchFamily="18" charset="0"/>
                <a:cs typeface="Times New Roman" pitchFamily="18" charset="0"/>
              </a:rPr>
              <a:t>                Al-</a:t>
            </a:r>
            <a:r>
              <a:rPr lang="en-US" sz="1400" b="1" dirty="0" err="1">
                <a:solidFill>
                  <a:srgbClr val="002060"/>
                </a:solidFill>
                <a:latin typeface="Times New Roman" pitchFamily="18" charset="0"/>
                <a:cs typeface="Times New Roman" pitchFamily="18" charset="0"/>
              </a:rPr>
              <a:t>zahraa</a:t>
            </a:r>
            <a:r>
              <a:rPr lang="en-US" sz="1400" b="1" dirty="0">
                <a:solidFill>
                  <a:srgbClr val="002060"/>
                </a:solidFill>
                <a:latin typeface="Times New Roman" pitchFamily="18" charset="0"/>
                <a:cs typeface="Times New Roman" pitchFamily="18" charset="0"/>
              </a:rPr>
              <a:t> medical college</a:t>
            </a:r>
          </a:p>
        </p:txBody>
      </p:sp>
      <p:pic>
        <p:nvPicPr>
          <p:cNvPr id="7" name="Picture 6">
            <a:extLst>
              <a:ext uri="{FF2B5EF4-FFF2-40B4-BE49-F238E27FC236}">
                <a16:creationId xmlns:a16="http://schemas.microsoft.com/office/drawing/2014/main" id="{C9FBB570-F5FE-489C-BA5F-637758535C41}"/>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15625" b="84688" l="0" r="100000"/>
                    </a14:imgEffect>
                  </a14:imgLayer>
                </a14:imgProps>
              </a:ext>
            </a:extLst>
          </a:blip>
          <a:srcRect t="14575" b="16428"/>
          <a:stretch/>
        </p:blipFill>
        <p:spPr>
          <a:xfrm>
            <a:off x="5666631" y="-55989"/>
            <a:ext cx="723569" cy="731370"/>
          </a:xfrm>
          <a:prstGeom prst="rect">
            <a:avLst/>
          </a:prstGeom>
        </p:spPr>
      </p:pic>
      <p:pic>
        <p:nvPicPr>
          <p:cNvPr id="8" name="Picture 7">
            <a:extLst>
              <a:ext uri="{FF2B5EF4-FFF2-40B4-BE49-F238E27FC236}">
                <a16:creationId xmlns:a16="http://schemas.microsoft.com/office/drawing/2014/main" id="{D008CBE8-CAC2-4F49-AE11-504D4D3ED00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324492" y="6333116"/>
            <a:ext cx="867508" cy="523220"/>
          </a:xfrm>
          <a:prstGeom prst="rect">
            <a:avLst/>
          </a:prstGeom>
        </p:spPr>
      </p:pic>
      <p:sp>
        <p:nvSpPr>
          <p:cNvPr id="12" name="TextBox 11">
            <a:extLst>
              <a:ext uri="{FF2B5EF4-FFF2-40B4-BE49-F238E27FC236}">
                <a16:creationId xmlns:a16="http://schemas.microsoft.com/office/drawing/2014/main" id="{9632734B-258D-4C26-B7FB-37DB66A0E24B}"/>
              </a:ext>
            </a:extLst>
          </p:cNvPr>
          <p:cNvSpPr txBox="1"/>
          <p:nvPr/>
        </p:nvSpPr>
        <p:spPr>
          <a:xfrm>
            <a:off x="11258551" y="704276"/>
            <a:ext cx="933449" cy="584775"/>
          </a:xfrm>
          <a:prstGeom prst="rect">
            <a:avLst/>
          </a:prstGeom>
          <a:noFill/>
        </p:spPr>
        <p:txBody>
          <a:bodyPr wrap="square" rtlCol="0">
            <a:spAutoFit/>
          </a:bodyPr>
          <a:lstStyle/>
          <a:p>
            <a:pPr algn="ctr"/>
            <a:r>
              <a:rPr lang="en-US" sz="3200" b="1" dirty="0">
                <a:solidFill>
                  <a:srgbClr val="FF0000"/>
                </a:solidFill>
              </a:rPr>
              <a:t>LO1</a:t>
            </a:r>
          </a:p>
        </p:txBody>
      </p:sp>
      <p:sp>
        <p:nvSpPr>
          <p:cNvPr id="13" name="TextBox 12">
            <a:extLst>
              <a:ext uri="{FF2B5EF4-FFF2-40B4-BE49-F238E27FC236}">
                <a16:creationId xmlns:a16="http://schemas.microsoft.com/office/drawing/2014/main" id="{EA30D882-4034-4EC8-84A7-66B2AFE21BF8}"/>
              </a:ext>
            </a:extLst>
          </p:cNvPr>
          <p:cNvSpPr txBox="1"/>
          <p:nvPr/>
        </p:nvSpPr>
        <p:spPr>
          <a:xfrm>
            <a:off x="1157547" y="777045"/>
            <a:ext cx="5381922" cy="523220"/>
          </a:xfrm>
          <a:prstGeom prst="rect">
            <a:avLst/>
          </a:prstGeom>
          <a:noFill/>
        </p:spPr>
        <p:txBody>
          <a:bodyPr wrap="square" rtlCol="0">
            <a:spAutoFit/>
          </a:bodyPr>
          <a:lstStyle/>
          <a:p>
            <a:r>
              <a:rPr lang="en-US" sz="2800" b="1" dirty="0">
                <a:solidFill>
                  <a:srgbClr val="FF0000"/>
                </a:solidFill>
              </a:rPr>
              <a:t>Respiratory Capacities:</a:t>
            </a:r>
          </a:p>
        </p:txBody>
      </p:sp>
      <p:sp>
        <p:nvSpPr>
          <p:cNvPr id="14" name="TextBox 13">
            <a:extLst>
              <a:ext uri="{FF2B5EF4-FFF2-40B4-BE49-F238E27FC236}">
                <a16:creationId xmlns:a16="http://schemas.microsoft.com/office/drawing/2014/main" id="{1D3F1D4A-F1FD-43C4-A1B6-FBD71363E16A}"/>
              </a:ext>
            </a:extLst>
          </p:cNvPr>
          <p:cNvSpPr txBox="1"/>
          <p:nvPr/>
        </p:nvSpPr>
        <p:spPr>
          <a:xfrm>
            <a:off x="447259" y="1300267"/>
            <a:ext cx="11360427" cy="830997"/>
          </a:xfrm>
          <a:prstGeom prst="rect">
            <a:avLst/>
          </a:prstGeom>
          <a:noFill/>
        </p:spPr>
        <p:txBody>
          <a:bodyPr wrap="square" rtlCol="0">
            <a:spAutoFit/>
          </a:bodyPr>
          <a:lstStyle/>
          <a:p>
            <a:pPr algn="just"/>
            <a:r>
              <a:rPr lang="en-US" sz="2400" b="1" dirty="0">
                <a:solidFill>
                  <a:srgbClr val="FF0000"/>
                </a:solidFill>
              </a:rPr>
              <a:t>*Inspiratory Capacity [IC]: </a:t>
            </a:r>
            <a:r>
              <a:rPr lang="en-US" sz="2400" b="1" dirty="0"/>
              <a:t>total amount of air that can be inspired after a tidal expiration (IRV + TV).</a:t>
            </a:r>
          </a:p>
        </p:txBody>
      </p:sp>
      <p:sp>
        <p:nvSpPr>
          <p:cNvPr id="15" name="TextBox 14">
            <a:extLst>
              <a:ext uri="{FF2B5EF4-FFF2-40B4-BE49-F238E27FC236}">
                <a16:creationId xmlns:a16="http://schemas.microsoft.com/office/drawing/2014/main" id="{2EC15045-2D46-4432-BA33-6D257DFD00BE}"/>
              </a:ext>
            </a:extLst>
          </p:cNvPr>
          <p:cNvSpPr txBox="1"/>
          <p:nvPr/>
        </p:nvSpPr>
        <p:spPr>
          <a:xfrm>
            <a:off x="447259" y="2374710"/>
            <a:ext cx="11360427" cy="830997"/>
          </a:xfrm>
          <a:prstGeom prst="rect">
            <a:avLst/>
          </a:prstGeom>
          <a:noFill/>
        </p:spPr>
        <p:txBody>
          <a:bodyPr wrap="square" rtlCol="0">
            <a:spAutoFit/>
          </a:bodyPr>
          <a:lstStyle/>
          <a:p>
            <a:r>
              <a:rPr lang="en-US" sz="2400" b="1" dirty="0">
                <a:solidFill>
                  <a:srgbClr val="FF0000"/>
                </a:solidFill>
              </a:rPr>
              <a:t>*Functional Residual Capacity [FRC]: </a:t>
            </a:r>
            <a:r>
              <a:rPr lang="en-US" sz="2400" b="1" dirty="0"/>
              <a:t>amount of air remaining in the lungs after a tidal expiration (RV + ERV).</a:t>
            </a:r>
          </a:p>
        </p:txBody>
      </p:sp>
      <p:sp>
        <p:nvSpPr>
          <p:cNvPr id="16" name="TextBox 15">
            <a:extLst>
              <a:ext uri="{FF2B5EF4-FFF2-40B4-BE49-F238E27FC236}">
                <a16:creationId xmlns:a16="http://schemas.microsoft.com/office/drawing/2014/main" id="{CEC6AE7B-1CF5-4C5C-9F6A-82CCBF6C49B9}"/>
              </a:ext>
            </a:extLst>
          </p:cNvPr>
          <p:cNvSpPr txBox="1"/>
          <p:nvPr/>
        </p:nvSpPr>
        <p:spPr>
          <a:xfrm>
            <a:off x="447261" y="3534770"/>
            <a:ext cx="11360426" cy="461665"/>
          </a:xfrm>
          <a:prstGeom prst="rect">
            <a:avLst/>
          </a:prstGeom>
          <a:noFill/>
        </p:spPr>
        <p:txBody>
          <a:bodyPr wrap="square" rtlCol="0">
            <a:spAutoFit/>
          </a:bodyPr>
          <a:lstStyle/>
          <a:p>
            <a:r>
              <a:rPr lang="en-US" sz="2400" b="1" dirty="0">
                <a:solidFill>
                  <a:srgbClr val="FF0000"/>
                </a:solidFill>
              </a:rPr>
              <a:t>*Vital Capacity [VC]: </a:t>
            </a:r>
            <a:r>
              <a:rPr lang="en-US" sz="2400" b="1" dirty="0"/>
              <a:t>the total amount of exchangeable air (TV+ IRV+ ERV).</a:t>
            </a:r>
          </a:p>
        </p:txBody>
      </p:sp>
      <p:sp>
        <p:nvSpPr>
          <p:cNvPr id="17" name="TextBox 16">
            <a:extLst>
              <a:ext uri="{FF2B5EF4-FFF2-40B4-BE49-F238E27FC236}">
                <a16:creationId xmlns:a16="http://schemas.microsoft.com/office/drawing/2014/main" id="{BAC47123-2003-4751-A8C0-72DEE6B08F59}"/>
              </a:ext>
            </a:extLst>
          </p:cNvPr>
          <p:cNvSpPr txBox="1"/>
          <p:nvPr/>
        </p:nvSpPr>
        <p:spPr>
          <a:xfrm>
            <a:off x="447261" y="4667535"/>
            <a:ext cx="11360426" cy="461665"/>
          </a:xfrm>
          <a:prstGeom prst="rect">
            <a:avLst/>
          </a:prstGeom>
          <a:noFill/>
        </p:spPr>
        <p:txBody>
          <a:bodyPr wrap="square" rtlCol="0">
            <a:spAutoFit/>
          </a:bodyPr>
          <a:lstStyle/>
          <a:p>
            <a:r>
              <a:rPr lang="en-US" sz="2400" b="1" dirty="0">
                <a:solidFill>
                  <a:srgbClr val="FF0000"/>
                </a:solidFill>
              </a:rPr>
              <a:t>*Total Lung Capacity [TLC]: </a:t>
            </a:r>
            <a:r>
              <a:rPr lang="en-US" sz="2400" b="1" dirty="0"/>
              <a:t>summation of all lung volumes, approximately 6000ml</a:t>
            </a:r>
          </a:p>
        </p:txBody>
      </p:sp>
    </p:spTree>
    <p:extLst>
      <p:ext uri="{BB962C8B-B14F-4D97-AF65-F5344CB8AC3E}">
        <p14:creationId xmlns:p14="http://schemas.microsoft.com/office/powerpoint/2010/main" val="40065590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1+#ppt_w/2"/>
                                          </p:val>
                                        </p:tav>
                                        <p:tav tm="100000">
                                          <p:val>
                                            <p:strVal val="#ppt_x"/>
                                          </p:val>
                                        </p:tav>
                                      </p:tavLst>
                                    </p:anim>
                                    <p:anim calcmode="lin" valueType="num">
                                      <p:cBhvr additive="base">
                                        <p:cTn id="8" dur="500" fill="hold"/>
                                        <p:tgtEl>
                                          <p:spTgt spid="14"/>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3"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500" fill="hold"/>
                                        <p:tgtEl>
                                          <p:spTgt spid="15"/>
                                        </p:tgtEl>
                                        <p:attrNameLst>
                                          <p:attrName>ppt_x</p:attrName>
                                        </p:attrNameLst>
                                      </p:cBhvr>
                                      <p:tavLst>
                                        <p:tav tm="0">
                                          <p:val>
                                            <p:strVal val="1+#ppt_w/2"/>
                                          </p:val>
                                        </p:tav>
                                        <p:tav tm="100000">
                                          <p:val>
                                            <p:strVal val="#ppt_x"/>
                                          </p:val>
                                        </p:tav>
                                      </p:tavLst>
                                    </p:anim>
                                    <p:anim calcmode="lin" valueType="num">
                                      <p:cBhvr additive="base">
                                        <p:cTn id="14" dur="500" fill="hold"/>
                                        <p:tgtEl>
                                          <p:spTgt spid="15"/>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3"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1+#ppt_w/2"/>
                                          </p:val>
                                        </p:tav>
                                        <p:tav tm="100000">
                                          <p:val>
                                            <p:strVal val="#ppt_x"/>
                                          </p:val>
                                        </p:tav>
                                      </p:tavLst>
                                    </p:anim>
                                    <p:anim calcmode="lin" valueType="num">
                                      <p:cBhvr additive="base">
                                        <p:cTn id="20" dur="500" fill="hold"/>
                                        <p:tgtEl>
                                          <p:spTgt spid="16"/>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3"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additive="base">
                                        <p:cTn id="25" dur="500" fill="hold"/>
                                        <p:tgtEl>
                                          <p:spTgt spid="17"/>
                                        </p:tgtEl>
                                        <p:attrNameLst>
                                          <p:attrName>ppt_x</p:attrName>
                                        </p:attrNameLst>
                                      </p:cBhvr>
                                      <p:tavLst>
                                        <p:tav tm="0">
                                          <p:val>
                                            <p:strVal val="1+#ppt_w/2"/>
                                          </p:val>
                                        </p:tav>
                                        <p:tav tm="100000">
                                          <p:val>
                                            <p:strVal val="#ppt_x"/>
                                          </p:val>
                                        </p:tav>
                                      </p:tavLst>
                                    </p:anim>
                                    <p:anim calcmode="lin" valueType="num">
                                      <p:cBhvr additive="base">
                                        <p:cTn id="26" dur="500" fill="hold"/>
                                        <p:tgtEl>
                                          <p:spTgt spid="1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1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4FBBC58-7F0F-4FF7-92FC-8BBF8C501729}"/>
              </a:ext>
            </a:extLst>
          </p:cNvPr>
          <p:cNvSpPr/>
          <p:nvPr/>
        </p:nvSpPr>
        <p:spPr>
          <a:xfrm>
            <a:off x="0" y="1664"/>
            <a:ext cx="12192000" cy="704275"/>
          </a:xfrm>
          <a:prstGeom prst="rect">
            <a:avLst/>
          </a:prstGeom>
          <a:solidFill>
            <a:srgbClr val="00B0F0"/>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defTabSz="457200"/>
            <a:endParaRPr lang="en-US" dirty="0">
              <a:solidFill>
                <a:prstClr val="black"/>
              </a:solidFill>
              <a:latin typeface="Times New Roman" pitchFamily="18" charset="0"/>
              <a:cs typeface="Times New Roman" pitchFamily="18" charset="0"/>
            </a:endParaRPr>
          </a:p>
        </p:txBody>
      </p:sp>
      <p:sp>
        <p:nvSpPr>
          <p:cNvPr id="5" name="Subtitle 4">
            <a:extLst>
              <a:ext uri="{FF2B5EF4-FFF2-40B4-BE49-F238E27FC236}">
                <a16:creationId xmlns:a16="http://schemas.microsoft.com/office/drawing/2014/main" id="{879E3971-8AFA-4E90-B29D-7E40E25551F2}"/>
              </a:ext>
            </a:extLst>
          </p:cNvPr>
          <p:cNvSpPr txBox="1">
            <a:spLocks/>
          </p:cNvSpPr>
          <p:nvPr/>
        </p:nvSpPr>
        <p:spPr>
          <a:xfrm>
            <a:off x="6629400" y="1"/>
            <a:ext cx="3886200" cy="70427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1800" b="1">
                <a:solidFill>
                  <a:srgbClr val="002060"/>
                </a:solidFill>
                <a:latin typeface="Times New Roman" pitchFamily="18" charset="0"/>
                <a:cs typeface="Times New Roman" pitchFamily="18" charset="0"/>
              </a:rPr>
              <a:t>Ministry of Higher Education                                     and Scientific Research</a:t>
            </a:r>
            <a:endParaRPr lang="en-US" sz="1800" b="1" dirty="0">
              <a:solidFill>
                <a:srgbClr val="002060"/>
              </a:solidFill>
              <a:latin typeface="Times New Roman" pitchFamily="18" charset="0"/>
              <a:cs typeface="Times New Roman" pitchFamily="18" charset="0"/>
            </a:endParaRPr>
          </a:p>
        </p:txBody>
      </p:sp>
      <p:sp>
        <p:nvSpPr>
          <p:cNvPr id="6" name="Subtitle 4">
            <a:extLst>
              <a:ext uri="{FF2B5EF4-FFF2-40B4-BE49-F238E27FC236}">
                <a16:creationId xmlns:a16="http://schemas.microsoft.com/office/drawing/2014/main" id="{A417985F-BAB8-4564-A6EA-B3B0C7CF706F}"/>
              </a:ext>
            </a:extLst>
          </p:cNvPr>
          <p:cNvSpPr txBox="1">
            <a:spLocks/>
          </p:cNvSpPr>
          <p:nvPr/>
        </p:nvSpPr>
        <p:spPr>
          <a:xfrm>
            <a:off x="1676400" y="1663"/>
            <a:ext cx="3886200" cy="648856"/>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2400" kern="1200" cap="all" spc="200" baseline="0">
                <a:solidFill>
                  <a:schemeClr val="tx2"/>
                </a:solidFill>
                <a:latin typeface="+mj-lt"/>
                <a:ea typeface="+mn-ea"/>
                <a:cs typeface="+mn-cs"/>
              </a:defRPr>
            </a:lvl1pPr>
            <a:lvl2pPr marL="4572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9pPr>
          </a:lstStyle>
          <a:p>
            <a:pPr algn="ctr">
              <a:lnSpc>
                <a:spcPct val="100000"/>
              </a:lnSpc>
              <a:buClr>
                <a:srgbClr val="5B9BD5"/>
              </a:buClr>
            </a:pPr>
            <a:r>
              <a:rPr lang="en-US" sz="1400" b="1" dirty="0">
                <a:solidFill>
                  <a:srgbClr val="002060"/>
                </a:solidFill>
                <a:latin typeface="Times New Roman" pitchFamily="18" charset="0"/>
                <a:cs typeface="Times New Roman" pitchFamily="18" charset="0"/>
              </a:rPr>
              <a:t>University of </a:t>
            </a:r>
            <a:r>
              <a:rPr lang="en-US" sz="1400" b="1" dirty="0" err="1">
                <a:solidFill>
                  <a:srgbClr val="002060"/>
                </a:solidFill>
                <a:latin typeface="Times New Roman" pitchFamily="18" charset="0"/>
                <a:cs typeface="Times New Roman" pitchFamily="18" charset="0"/>
              </a:rPr>
              <a:t>Basrah</a:t>
            </a:r>
            <a:r>
              <a:rPr lang="en-US" sz="1400" b="1" dirty="0">
                <a:solidFill>
                  <a:srgbClr val="002060"/>
                </a:solidFill>
                <a:latin typeface="Times New Roman" pitchFamily="18" charset="0"/>
                <a:cs typeface="Times New Roman" pitchFamily="18" charset="0"/>
              </a:rPr>
              <a:t>                Al-</a:t>
            </a:r>
            <a:r>
              <a:rPr lang="en-US" sz="1400" b="1" dirty="0" err="1">
                <a:solidFill>
                  <a:srgbClr val="002060"/>
                </a:solidFill>
                <a:latin typeface="Times New Roman" pitchFamily="18" charset="0"/>
                <a:cs typeface="Times New Roman" pitchFamily="18" charset="0"/>
              </a:rPr>
              <a:t>zahraa</a:t>
            </a:r>
            <a:r>
              <a:rPr lang="en-US" sz="1400" b="1" dirty="0">
                <a:solidFill>
                  <a:srgbClr val="002060"/>
                </a:solidFill>
                <a:latin typeface="Times New Roman" pitchFamily="18" charset="0"/>
                <a:cs typeface="Times New Roman" pitchFamily="18" charset="0"/>
              </a:rPr>
              <a:t> medical college</a:t>
            </a:r>
          </a:p>
        </p:txBody>
      </p:sp>
      <p:pic>
        <p:nvPicPr>
          <p:cNvPr id="7" name="Picture 6">
            <a:extLst>
              <a:ext uri="{FF2B5EF4-FFF2-40B4-BE49-F238E27FC236}">
                <a16:creationId xmlns:a16="http://schemas.microsoft.com/office/drawing/2014/main" id="{C9FBB570-F5FE-489C-BA5F-637758535C41}"/>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15625" b="84688" l="0" r="100000"/>
                    </a14:imgEffect>
                  </a14:imgLayer>
                </a14:imgProps>
              </a:ext>
            </a:extLst>
          </a:blip>
          <a:srcRect t="14575" b="16428"/>
          <a:stretch/>
        </p:blipFill>
        <p:spPr>
          <a:xfrm>
            <a:off x="5666631" y="-55989"/>
            <a:ext cx="723569" cy="731370"/>
          </a:xfrm>
          <a:prstGeom prst="rect">
            <a:avLst/>
          </a:prstGeom>
        </p:spPr>
      </p:pic>
      <p:pic>
        <p:nvPicPr>
          <p:cNvPr id="8" name="Picture 7">
            <a:extLst>
              <a:ext uri="{FF2B5EF4-FFF2-40B4-BE49-F238E27FC236}">
                <a16:creationId xmlns:a16="http://schemas.microsoft.com/office/drawing/2014/main" id="{D008CBE8-CAC2-4F49-AE11-504D4D3ED00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324492" y="6035812"/>
            <a:ext cx="867508" cy="820524"/>
          </a:xfrm>
          <a:prstGeom prst="rect">
            <a:avLst/>
          </a:prstGeom>
        </p:spPr>
      </p:pic>
      <p:sp>
        <p:nvSpPr>
          <p:cNvPr id="9" name="TextBox 8">
            <a:extLst>
              <a:ext uri="{FF2B5EF4-FFF2-40B4-BE49-F238E27FC236}">
                <a16:creationId xmlns:a16="http://schemas.microsoft.com/office/drawing/2014/main" id="{7D4E5F57-65CC-41A8-96A4-8C8EF7FC0BD4}"/>
              </a:ext>
            </a:extLst>
          </p:cNvPr>
          <p:cNvSpPr txBox="1"/>
          <p:nvPr/>
        </p:nvSpPr>
        <p:spPr>
          <a:xfrm>
            <a:off x="124265" y="2474893"/>
            <a:ext cx="12191999" cy="954107"/>
          </a:xfrm>
          <a:prstGeom prst="rect">
            <a:avLst/>
          </a:prstGeom>
          <a:noFill/>
        </p:spPr>
        <p:txBody>
          <a:bodyPr wrap="square">
            <a:spAutoFit/>
          </a:bodyPr>
          <a:lstStyle/>
          <a:p>
            <a:r>
              <a:rPr lang="en-US" sz="2800" b="1" dirty="0"/>
              <a:t>We</a:t>
            </a:r>
            <a:r>
              <a:rPr lang="en-US" sz="2800" b="1" dirty="0">
                <a:solidFill>
                  <a:srgbClr val="FF0000"/>
                </a:solidFill>
              </a:rPr>
              <a:t> cannot </a:t>
            </a:r>
            <a:r>
              <a:rPr lang="en-US" sz="2800" b="1" dirty="0"/>
              <a:t>however empty our lungs completely, so even after a forced expiration</a:t>
            </a:r>
            <a:r>
              <a:rPr lang="en-US" sz="2800" b="1" dirty="0">
                <a:solidFill>
                  <a:srgbClr val="FF0000"/>
                </a:solidFill>
              </a:rPr>
              <a:t>……….?????</a:t>
            </a:r>
          </a:p>
        </p:txBody>
      </p:sp>
      <p:sp>
        <p:nvSpPr>
          <p:cNvPr id="10" name="TextBox 9">
            <a:extLst>
              <a:ext uri="{FF2B5EF4-FFF2-40B4-BE49-F238E27FC236}">
                <a16:creationId xmlns:a16="http://schemas.microsoft.com/office/drawing/2014/main" id="{280F6E2E-586A-46C1-94B5-FD3CFA4E60AA}"/>
              </a:ext>
            </a:extLst>
          </p:cNvPr>
          <p:cNvSpPr txBox="1"/>
          <p:nvPr/>
        </p:nvSpPr>
        <p:spPr>
          <a:xfrm>
            <a:off x="124265" y="3701081"/>
            <a:ext cx="11633981" cy="2246769"/>
          </a:xfrm>
          <a:prstGeom prst="rect">
            <a:avLst/>
          </a:prstGeom>
          <a:noFill/>
        </p:spPr>
        <p:txBody>
          <a:bodyPr wrap="square">
            <a:spAutoFit/>
          </a:bodyPr>
          <a:lstStyle/>
          <a:p>
            <a:r>
              <a:rPr lang="en-US" sz="2800" b="1" dirty="0"/>
              <a:t>The values of lung volumes and capacities are dependent on </a:t>
            </a:r>
            <a:r>
              <a:rPr lang="en-US" sz="2800" b="1" dirty="0">
                <a:solidFill>
                  <a:srgbClr val="00B050"/>
                </a:solidFill>
              </a:rPr>
              <a:t>sex, age, race, state of health.</a:t>
            </a:r>
          </a:p>
          <a:p>
            <a:r>
              <a:rPr lang="en-US" sz="2800" b="1" dirty="0"/>
              <a:t> </a:t>
            </a:r>
          </a:p>
          <a:p>
            <a:r>
              <a:rPr lang="en-US" sz="2800" b="1" dirty="0"/>
              <a:t>There are tables to enable you to determine the appropriate value for any individual if you know their </a:t>
            </a:r>
            <a:r>
              <a:rPr lang="en-US" sz="2800" b="1" dirty="0">
                <a:solidFill>
                  <a:srgbClr val="00B050"/>
                </a:solidFill>
              </a:rPr>
              <a:t>age, sex and height.</a:t>
            </a:r>
          </a:p>
        </p:txBody>
      </p:sp>
      <p:sp>
        <p:nvSpPr>
          <p:cNvPr id="11" name="TextBox 10">
            <a:extLst>
              <a:ext uri="{FF2B5EF4-FFF2-40B4-BE49-F238E27FC236}">
                <a16:creationId xmlns:a16="http://schemas.microsoft.com/office/drawing/2014/main" id="{8883EF5D-BAAC-4939-94A6-081C4137DC6A}"/>
              </a:ext>
            </a:extLst>
          </p:cNvPr>
          <p:cNvSpPr txBox="1"/>
          <p:nvPr/>
        </p:nvSpPr>
        <p:spPr>
          <a:xfrm>
            <a:off x="11258551" y="704276"/>
            <a:ext cx="933449" cy="584775"/>
          </a:xfrm>
          <a:prstGeom prst="rect">
            <a:avLst/>
          </a:prstGeom>
          <a:noFill/>
        </p:spPr>
        <p:txBody>
          <a:bodyPr wrap="square" rtlCol="0">
            <a:spAutoFit/>
          </a:bodyPr>
          <a:lstStyle/>
          <a:p>
            <a:pPr algn="ctr"/>
            <a:r>
              <a:rPr lang="en-US" sz="3200" b="1" dirty="0">
                <a:solidFill>
                  <a:srgbClr val="FF0000"/>
                </a:solidFill>
              </a:rPr>
              <a:t>LO1</a:t>
            </a:r>
          </a:p>
        </p:txBody>
      </p:sp>
      <p:sp>
        <p:nvSpPr>
          <p:cNvPr id="12" name="TextBox 11">
            <a:extLst>
              <a:ext uri="{FF2B5EF4-FFF2-40B4-BE49-F238E27FC236}">
                <a16:creationId xmlns:a16="http://schemas.microsoft.com/office/drawing/2014/main" id="{DAEFC6D0-EB78-429C-8578-F34ECC4A51EA}"/>
              </a:ext>
            </a:extLst>
          </p:cNvPr>
          <p:cNvSpPr txBox="1"/>
          <p:nvPr/>
        </p:nvSpPr>
        <p:spPr>
          <a:xfrm>
            <a:off x="193382" y="907502"/>
            <a:ext cx="6196818" cy="584775"/>
          </a:xfrm>
          <a:prstGeom prst="rect">
            <a:avLst/>
          </a:prstGeom>
          <a:noFill/>
        </p:spPr>
        <p:txBody>
          <a:bodyPr wrap="square">
            <a:spAutoFit/>
          </a:bodyPr>
          <a:lstStyle/>
          <a:p>
            <a:r>
              <a:rPr lang="en-US" sz="3200" b="1" dirty="0">
                <a:solidFill>
                  <a:srgbClr val="FF0000"/>
                </a:solidFill>
              </a:rPr>
              <a:t>Measurement of Ventilation:</a:t>
            </a:r>
          </a:p>
        </p:txBody>
      </p:sp>
      <p:sp>
        <p:nvSpPr>
          <p:cNvPr id="13" name="TextBox 12">
            <a:extLst>
              <a:ext uri="{FF2B5EF4-FFF2-40B4-BE49-F238E27FC236}">
                <a16:creationId xmlns:a16="http://schemas.microsoft.com/office/drawing/2014/main" id="{4A724D20-870A-4A39-8AB5-E9BB99C9091C}"/>
              </a:ext>
            </a:extLst>
          </p:cNvPr>
          <p:cNvSpPr txBox="1"/>
          <p:nvPr/>
        </p:nvSpPr>
        <p:spPr>
          <a:xfrm>
            <a:off x="191038" y="1492277"/>
            <a:ext cx="11807582" cy="523220"/>
          </a:xfrm>
          <a:prstGeom prst="rect">
            <a:avLst/>
          </a:prstGeom>
          <a:noFill/>
        </p:spPr>
        <p:txBody>
          <a:bodyPr wrap="square">
            <a:spAutoFit/>
          </a:bodyPr>
          <a:lstStyle/>
          <a:p>
            <a:r>
              <a:rPr lang="en-US" sz="2800" b="1" dirty="0"/>
              <a:t>Use a </a:t>
            </a:r>
            <a:r>
              <a:rPr lang="en-US" sz="2800" b="1" dirty="0">
                <a:solidFill>
                  <a:srgbClr val="00B050"/>
                </a:solidFill>
              </a:rPr>
              <a:t>Spirometer</a:t>
            </a:r>
            <a:r>
              <a:rPr lang="en-US" sz="2800" b="1" dirty="0"/>
              <a:t> to measure lung volumes and  capacities</a:t>
            </a:r>
            <a:endParaRPr lang="en-US" sz="2800" b="1" dirty="0">
              <a:solidFill>
                <a:srgbClr val="FF0000"/>
              </a:solidFill>
            </a:endParaRPr>
          </a:p>
        </p:txBody>
      </p:sp>
    </p:spTree>
    <p:extLst>
      <p:ext uri="{BB962C8B-B14F-4D97-AF65-F5344CB8AC3E}">
        <p14:creationId xmlns:p14="http://schemas.microsoft.com/office/powerpoint/2010/main" val="31402840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4FBBC58-7F0F-4FF7-92FC-8BBF8C501729}"/>
              </a:ext>
            </a:extLst>
          </p:cNvPr>
          <p:cNvSpPr/>
          <p:nvPr/>
        </p:nvSpPr>
        <p:spPr>
          <a:xfrm>
            <a:off x="0" y="1664"/>
            <a:ext cx="12192000" cy="704275"/>
          </a:xfrm>
          <a:prstGeom prst="rect">
            <a:avLst/>
          </a:prstGeom>
          <a:solidFill>
            <a:srgbClr val="00B0F0"/>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defTabSz="457200"/>
            <a:endParaRPr lang="en-US" dirty="0">
              <a:solidFill>
                <a:prstClr val="black"/>
              </a:solidFill>
              <a:latin typeface="Times New Roman" pitchFamily="18" charset="0"/>
              <a:cs typeface="Times New Roman" pitchFamily="18" charset="0"/>
            </a:endParaRPr>
          </a:p>
        </p:txBody>
      </p:sp>
      <p:sp>
        <p:nvSpPr>
          <p:cNvPr id="5" name="Subtitle 4">
            <a:extLst>
              <a:ext uri="{FF2B5EF4-FFF2-40B4-BE49-F238E27FC236}">
                <a16:creationId xmlns:a16="http://schemas.microsoft.com/office/drawing/2014/main" id="{879E3971-8AFA-4E90-B29D-7E40E25551F2}"/>
              </a:ext>
            </a:extLst>
          </p:cNvPr>
          <p:cNvSpPr txBox="1">
            <a:spLocks/>
          </p:cNvSpPr>
          <p:nvPr/>
        </p:nvSpPr>
        <p:spPr>
          <a:xfrm>
            <a:off x="6629400" y="1"/>
            <a:ext cx="3886200" cy="70427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1800" b="1">
                <a:solidFill>
                  <a:srgbClr val="002060"/>
                </a:solidFill>
                <a:latin typeface="Times New Roman" pitchFamily="18" charset="0"/>
                <a:cs typeface="Times New Roman" pitchFamily="18" charset="0"/>
              </a:rPr>
              <a:t>Ministry of Higher Education                                     and Scientific Research</a:t>
            </a:r>
            <a:endParaRPr lang="en-US" sz="1800" b="1" dirty="0">
              <a:solidFill>
                <a:srgbClr val="002060"/>
              </a:solidFill>
              <a:latin typeface="Times New Roman" pitchFamily="18" charset="0"/>
              <a:cs typeface="Times New Roman" pitchFamily="18" charset="0"/>
            </a:endParaRPr>
          </a:p>
        </p:txBody>
      </p:sp>
      <p:sp>
        <p:nvSpPr>
          <p:cNvPr id="6" name="Subtitle 4">
            <a:extLst>
              <a:ext uri="{FF2B5EF4-FFF2-40B4-BE49-F238E27FC236}">
                <a16:creationId xmlns:a16="http://schemas.microsoft.com/office/drawing/2014/main" id="{A417985F-BAB8-4564-A6EA-B3B0C7CF706F}"/>
              </a:ext>
            </a:extLst>
          </p:cNvPr>
          <p:cNvSpPr txBox="1">
            <a:spLocks/>
          </p:cNvSpPr>
          <p:nvPr/>
        </p:nvSpPr>
        <p:spPr>
          <a:xfrm>
            <a:off x="1676400" y="1663"/>
            <a:ext cx="3886200" cy="648856"/>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2400" kern="1200" cap="all" spc="200" baseline="0">
                <a:solidFill>
                  <a:schemeClr val="tx2"/>
                </a:solidFill>
                <a:latin typeface="+mj-lt"/>
                <a:ea typeface="+mn-ea"/>
                <a:cs typeface="+mn-cs"/>
              </a:defRPr>
            </a:lvl1pPr>
            <a:lvl2pPr marL="4572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9pPr>
          </a:lstStyle>
          <a:p>
            <a:pPr algn="ctr">
              <a:lnSpc>
                <a:spcPct val="100000"/>
              </a:lnSpc>
              <a:buClr>
                <a:srgbClr val="5B9BD5"/>
              </a:buClr>
            </a:pPr>
            <a:r>
              <a:rPr lang="en-US" sz="1400" b="1" dirty="0">
                <a:solidFill>
                  <a:srgbClr val="002060"/>
                </a:solidFill>
                <a:latin typeface="Times New Roman" pitchFamily="18" charset="0"/>
                <a:cs typeface="Times New Roman" pitchFamily="18" charset="0"/>
              </a:rPr>
              <a:t>University of </a:t>
            </a:r>
            <a:r>
              <a:rPr lang="en-US" sz="1400" b="1" dirty="0" err="1">
                <a:solidFill>
                  <a:srgbClr val="002060"/>
                </a:solidFill>
                <a:latin typeface="Times New Roman" pitchFamily="18" charset="0"/>
                <a:cs typeface="Times New Roman" pitchFamily="18" charset="0"/>
              </a:rPr>
              <a:t>Basrah</a:t>
            </a:r>
            <a:r>
              <a:rPr lang="en-US" sz="1400" b="1" dirty="0">
                <a:solidFill>
                  <a:srgbClr val="002060"/>
                </a:solidFill>
                <a:latin typeface="Times New Roman" pitchFamily="18" charset="0"/>
                <a:cs typeface="Times New Roman" pitchFamily="18" charset="0"/>
              </a:rPr>
              <a:t>                Al-</a:t>
            </a:r>
            <a:r>
              <a:rPr lang="en-US" sz="1400" b="1" dirty="0" err="1">
                <a:solidFill>
                  <a:srgbClr val="002060"/>
                </a:solidFill>
                <a:latin typeface="Times New Roman" pitchFamily="18" charset="0"/>
                <a:cs typeface="Times New Roman" pitchFamily="18" charset="0"/>
              </a:rPr>
              <a:t>zahraa</a:t>
            </a:r>
            <a:r>
              <a:rPr lang="en-US" sz="1400" b="1" dirty="0">
                <a:solidFill>
                  <a:srgbClr val="002060"/>
                </a:solidFill>
                <a:latin typeface="Times New Roman" pitchFamily="18" charset="0"/>
                <a:cs typeface="Times New Roman" pitchFamily="18" charset="0"/>
              </a:rPr>
              <a:t> medical college</a:t>
            </a:r>
          </a:p>
        </p:txBody>
      </p:sp>
      <p:pic>
        <p:nvPicPr>
          <p:cNvPr id="7" name="Picture 6">
            <a:extLst>
              <a:ext uri="{FF2B5EF4-FFF2-40B4-BE49-F238E27FC236}">
                <a16:creationId xmlns:a16="http://schemas.microsoft.com/office/drawing/2014/main" id="{C9FBB570-F5FE-489C-BA5F-637758535C41}"/>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15625" b="84688" l="0" r="100000"/>
                    </a14:imgEffect>
                  </a14:imgLayer>
                </a14:imgProps>
              </a:ext>
            </a:extLst>
          </a:blip>
          <a:srcRect t="14575" b="16428"/>
          <a:stretch/>
        </p:blipFill>
        <p:spPr>
          <a:xfrm>
            <a:off x="5666631" y="-55989"/>
            <a:ext cx="723569" cy="731370"/>
          </a:xfrm>
          <a:prstGeom prst="rect">
            <a:avLst/>
          </a:prstGeom>
        </p:spPr>
      </p:pic>
      <p:pic>
        <p:nvPicPr>
          <p:cNvPr id="8" name="Picture 7">
            <a:extLst>
              <a:ext uri="{FF2B5EF4-FFF2-40B4-BE49-F238E27FC236}">
                <a16:creationId xmlns:a16="http://schemas.microsoft.com/office/drawing/2014/main" id="{D008CBE8-CAC2-4F49-AE11-504D4D3ED00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324492" y="6035812"/>
            <a:ext cx="867508" cy="820524"/>
          </a:xfrm>
          <a:prstGeom prst="rect">
            <a:avLst/>
          </a:prstGeom>
        </p:spPr>
      </p:pic>
      <p:sp>
        <p:nvSpPr>
          <p:cNvPr id="9" name="TextBox 8">
            <a:extLst>
              <a:ext uri="{FF2B5EF4-FFF2-40B4-BE49-F238E27FC236}">
                <a16:creationId xmlns:a16="http://schemas.microsoft.com/office/drawing/2014/main" id="{40907952-5DD2-4397-BCB3-082B4CE48D54}"/>
              </a:ext>
            </a:extLst>
          </p:cNvPr>
          <p:cNvSpPr txBox="1"/>
          <p:nvPr/>
        </p:nvSpPr>
        <p:spPr>
          <a:xfrm>
            <a:off x="11258551" y="704276"/>
            <a:ext cx="933449" cy="584775"/>
          </a:xfrm>
          <a:prstGeom prst="rect">
            <a:avLst/>
          </a:prstGeom>
          <a:noFill/>
        </p:spPr>
        <p:txBody>
          <a:bodyPr wrap="square" rtlCol="0">
            <a:spAutoFit/>
          </a:bodyPr>
          <a:lstStyle/>
          <a:p>
            <a:pPr algn="ctr"/>
            <a:r>
              <a:rPr lang="en-US" sz="3200" b="1" dirty="0">
                <a:solidFill>
                  <a:srgbClr val="FF0000"/>
                </a:solidFill>
              </a:rPr>
              <a:t>LO2</a:t>
            </a:r>
          </a:p>
        </p:txBody>
      </p:sp>
      <p:sp>
        <p:nvSpPr>
          <p:cNvPr id="10" name="TextBox 9">
            <a:extLst>
              <a:ext uri="{FF2B5EF4-FFF2-40B4-BE49-F238E27FC236}">
                <a16:creationId xmlns:a16="http://schemas.microsoft.com/office/drawing/2014/main" id="{13A95958-4824-4390-91FA-386B44C8E00A}"/>
              </a:ext>
            </a:extLst>
          </p:cNvPr>
          <p:cNvSpPr txBox="1"/>
          <p:nvPr/>
        </p:nvSpPr>
        <p:spPr>
          <a:xfrm>
            <a:off x="1111348" y="996663"/>
            <a:ext cx="8299938" cy="4154984"/>
          </a:xfrm>
          <a:prstGeom prst="rect">
            <a:avLst/>
          </a:prstGeom>
          <a:noFill/>
        </p:spPr>
        <p:txBody>
          <a:bodyPr wrap="square">
            <a:spAutoFit/>
          </a:bodyPr>
          <a:lstStyle/>
          <a:p>
            <a:r>
              <a:rPr lang="en-US" sz="3600" b="1" i="1" u="none" strike="noStrike" baseline="0" dirty="0">
                <a:solidFill>
                  <a:srgbClr val="FF0000"/>
                </a:solidFill>
                <a:latin typeface="Calibri" panose="020F0502020204030204" pitchFamily="34" charset="0"/>
              </a:rPr>
              <a:t>For a typical adult </a:t>
            </a:r>
          </a:p>
          <a:p>
            <a:r>
              <a:rPr lang="en-US" sz="3600" b="1" i="1" dirty="0">
                <a:solidFill>
                  <a:srgbClr val="000000"/>
                </a:solidFill>
                <a:latin typeface="Calibri" panose="020F0502020204030204" pitchFamily="34" charset="0"/>
              </a:rPr>
              <a:t>                           	         </a:t>
            </a:r>
            <a:r>
              <a:rPr lang="en-US" sz="2400" b="1" i="0" u="none" strike="noStrike" baseline="0" dirty="0">
                <a:solidFill>
                  <a:srgbClr val="000000"/>
                </a:solidFill>
                <a:latin typeface="Calibri" panose="020F0502020204030204" pitchFamily="34" charset="0"/>
              </a:rPr>
              <a:t>Male 	Female 	</a:t>
            </a:r>
          </a:p>
          <a:p>
            <a:r>
              <a:rPr lang="it-IT" sz="2400" b="1" i="0" u="none" strike="noStrike" baseline="0" dirty="0">
                <a:solidFill>
                  <a:srgbClr val="000000"/>
                </a:solidFill>
                <a:latin typeface="Calibri" panose="020F0502020204030204" pitchFamily="34" charset="0"/>
              </a:rPr>
              <a:t>Tidal Volume 				0.5 l 	0.5 l 	</a:t>
            </a:r>
          </a:p>
          <a:p>
            <a:r>
              <a:rPr lang="en-US" sz="2400" b="1" i="0" u="none" strike="noStrike" baseline="0" dirty="0">
                <a:solidFill>
                  <a:srgbClr val="000000"/>
                </a:solidFill>
                <a:latin typeface="Calibri" panose="020F0502020204030204" pitchFamily="34" charset="0"/>
              </a:rPr>
              <a:t>Inspiratory reserve volume 		3.3 l 	2.2 l 	</a:t>
            </a:r>
          </a:p>
          <a:p>
            <a:r>
              <a:rPr lang="en-US" sz="2400" b="1" i="0" u="none" strike="noStrike" baseline="0" dirty="0">
                <a:solidFill>
                  <a:srgbClr val="000000"/>
                </a:solidFill>
                <a:latin typeface="Calibri" panose="020F0502020204030204" pitchFamily="34" charset="0"/>
              </a:rPr>
              <a:t>Expiratory reserve volume 		1.2 l 	1.0 l 	</a:t>
            </a:r>
          </a:p>
          <a:p>
            <a:r>
              <a:rPr lang="en-US" sz="2400" b="1" i="0" u="none" strike="noStrike" baseline="0" dirty="0">
                <a:solidFill>
                  <a:srgbClr val="000000"/>
                </a:solidFill>
                <a:latin typeface="Calibri" panose="020F0502020204030204" pitchFamily="34" charset="0"/>
              </a:rPr>
              <a:t>Residual Volume 			0.8 l 	0.7 l 	</a:t>
            </a:r>
          </a:p>
          <a:p>
            <a:r>
              <a:rPr lang="en-US" sz="2400" b="1" i="0" u="none" strike="noStrike" baseline="0" dirty="0">
                <a:solidFill>
                  <a:srgbClr val="000000"/>
                </a:solidFill>
                <a:latin typeface="Calibri" panose="020F0502020204030204" pitchFamily="34" charset="0"/>
              </a:rPr>
              <a:t>Functional residual capacity 		2.0 l 	1.7 l 	</a:t>
            </a:r>
          </a:p>
          <a:p>
            <a:r>
              <a:rPr lang="en-US" sz="2400" b="1" i="0" u="none" strike="noStrike" baseline="0" dirty="0">
                <a:solidFill>
                  <a:srgbClr val="000000"/>
                </a:solidFill>
                <a:latin typeface="Calibri" panose="020F0502020204030204" pitchFamily="34" charset="0"/>
              </a:rPr>
              <a:t>Inspiratory Capacity 			3.8 l 	2.7 l 	</a:t>
            </a:r>
          </a:p>
          <a:p>
            <a:r>
              <a:rPr lang="en-US" sz="2400" b="1" i="0" u="none" strike="noStrike" baseline="0" dirty="0">
                <a:solidFill>
                  <a:srgbClr val="000000"/>
                </a:solidFill>
                <a:latin typeface="Calibri" panose="020F0502020204030204" pitchFamily="34" charset="0"/>
              </a:rPr>
              <a:t>Vital Capacity 				5.0 l 	3.7 l 	</a:t>
            </a:r>
          </a:p>
          <a:p>
            <a:r>
              <a:rPr lang="en-US" sz="2400" b="1" i="0" u="none" strike="noStrike" baseline="0" dirty="0">
                <a:solidFill>
                  <a:srgbClr val="000000"/>
                </a:solidFill>
                <a:latin typeface="Calibri" panose="020F0502020204030204" pitchFamily="34" charset="0"/>
              </a:rPr>
              <a:t>Total Lung Volume 			5.8 l 	4.4 l 	</a:t>
            </a:r>
          </a:p>
        </p:txBody>
      </p:sp>
    </p:spTree>
    <p:extLst>
      <p:ext uri="{BB962C8B-B14F-4D97-AF65-F5344CB8AC3E}">
        <p14:creationId xmlns:p14="http://schemas.microsoft.com/office/powerpoint/2010/main" val="18512956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4FBBC58-7F0F-4FF7-92FC-8BBF8C501729}"/>
              </a:ext>
            </a:extLst>
          </p:cNvPr>
          <p:cNvSpPr/>
          <p:nvPr/>
        </p:nvSpPr>
        <p:spPr>
          <a:xfrm>
            <a:off x="0" y="1664"/>
            <a:ext cx="12192000" cy="704275"/>
          </a:xfrm>
          <a:prstGeom prst="rect">
            <a:avLst/>
          </a:prstGeom>
          <a:solidFill>
            <a:srgbClr val="00B0F0"/>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defTabSz="457200"/>
            <a:endParaRPr lang="en-US" sz="3600" dirty="0">
              <a:solidFill>
                <a:prstClr val="black"/>
              </a:solidFill>
              <a:cs typeface="Times New Roman" pitchFamily="18" charset="0"/>
            </a:endParaRPr>
          </a:p>
        </p:txBody>
      </p:sp>
      <p:sp>
        <p:nvSpPr>
          <p:cNvPr id="5" name="Subtitle 4">
            <a:extLst>
              <a:ext uri="{FF2B5EF4-FFF2-40B4-BE49-F238E27FC236}">
                <a16:creationId xmlns:a16="http://schemas.microsoft.com/office/drawing/2014/main" id="{879E3971-8AFA-4E90-B29D-7E40E25551F2}"/>
              </a:ext>
            </a:extLst>
          </p:cNvPr>
          <p:cNvSpPr txBox="1">
            <a:spLocks/>
          </p:cNvSpPr>
          <p:nvPr/>
        </p:nvSpPr>
        <p:spPr>
          <a:xfrm>
            <a:off x="6629400" y="1"/>
            <a:ext cx="3886200" cy="70427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1800" b="1">
                <a:solidFill>
                  <a:srgbClr val="002060"/>
                </a:solidFill>
                <a:latin typeface="Times New Roman" pitchFamily="18" charset="0"/>
                <a:cs typeface="Times New Roman" pitchFamily="18" charset="0"/>
              </a:rPr>
              <a:t>Ministry of Higher Education                                     and Scientific Research</a:t>
            </a:r>
            <a:endParaRPr lang="en-US" sz="1800" b="1" dirty="0">
              <a:solidFill>
                <a:srgbClr val="002060"/>
              </a:solidFill>
              <a:latin typeface="Times New Roman" pitchFamily="18" charset="0"/>
              <a:cs typeface="Times New Roman" pitchFamily="18" charset="0"/>
            </a:endParaRPr>
          </a:p>
        </p:txBody>
      </p:sp>
      <p:sp>
        <p:nvSpPr>
          <p:cNvPr id="6" name="Subtitle 4">
            <a:extLst>
              <a:ext uri="{FF2B5EF4-FFF2-40B4-BE49-F238E27FC236}">
                <a16:creationId xmlns:a16="http://schemas.microsoft.com/office/drawing/2014/main" id="{A417985F-BAB8-4564-A6EA-B3B0C7CF706F}"/>
              </a:ext>
            </a:extLst>
          </p:cNvPr>
          <p:cNvSpPr txBox="1">
            <a:spLocks/>
          </p:cNvSpPr>
          <p:nvPr/>
        </p:nvSpPr>
        <p:spPr>
          <a:xfrm>
            <a:off x="1676400" y="1663"/>
            <a:ext cx="3886200" cy="648856"/>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2400" kern="1200" cap="all" spc="200" baseline="0">
                <a:solidFill>
                  <a:schemeClr val="tx2"/>
                </a:solidFill>
                <a:latin typeface="+mj-lt"/>
                <a:ea typeface="+mn-ea"/>
                <a:cs typeface="+mn-cs"/>
              </a:defRPr>
            </a:lvl1pPr>
            <a:lvl2pPr marL="4572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9pPr>
          </a:lstStyle>
          <a:p>
            <a:pPr algn="ctr">
              <a:lnSpc>
                <a:spcPct val="100000"/>
              </a:lnSpc>
              <a:buClr>
                <a:srgbClr val="5B9BD5"/>
              </a:buClr>
            </a:pPr>
            <a:r>
              <a:rPr lang="en-US" sz="1400" b="1" dirty="0">
                <a:solidFill>
                  <a:srgbClr val="002060"/>
                </a:solidFill>
                <a:latin typeface="Times New Roman" pitchFamily="18" charset="0"/>
                <a:cs typeface="Times New Roman" pitchFamily="18" charset="0"/>
              </a:rPr>
              <a:t>University of </a:t>
            </a:r>
            <a:r>
              <a:rPr lang="en-US" sz="1400" b="1" dirty="0" err="1">
                <a:solidFill>
                  <a:srgbClr val="002060"/>
                </a:solidFill>
                <a:latin typeface="Times New Roman" pitchFamily="18" charset="0"/>
                <a:cs typeface="Times New Roman" pitchFamily="18" charset="0"/>
              </a:rPr>
              <a:t>Basrah</a:t>
            </a:r>
            <a:r>
              <a:rPr lang="en-US" sz="1400" b="1" dirty="0">
                <a:solidFill>
                  <a:srgbClr val="002060"/>
                </a:solidFill>
                <a:latin typeface="Times New Roman" pitchFamily="18" charset="0"/>
                <a:cs typeface="Times New Roman" pitchFamily="18" charset="0"/>
              </a:rPr>
              <a:t>                Al-</a:t>
            </a:r>
            <a:r>
              <a:rPr lang="en-US" sz="1400" b="1" dirty="0" err="1">
                <a:solidFill>
                  <a:srgbClr val="002060"/>
                </a:solidFill>
                <a:latin typeface="Times New Roman" pitchFamily="18" charset="0"/>
                <a:cs typeface="Times New Roman" pitchFamily="18" charset="0"/>
              </a:rPr>
              <a:t>zahraa</a:t>
            </a:r>
            <a:r>
              <a:rPr lang="en-US" sz="1400" b="1" dirty="0">
                <a:solidFill>
                  <a:srgbClr val="002060"/>
                </a:solidFill>
                <a:latin typeface="Times New Roman" pitchFamily="18" charset="0"/>
                <a:cs typeface="Times New Roman" pitchFamily="18" charset="0"/>
              </a:rPr>
              <a:t> medical college</a:t>
            </a:r>
          </a:p>
        </p:txBody>
      </p:sp>
      <p:pic>
        <p:nvPicPr>
          <p:cNvPr id="7" name="Picture 6">
            <a:extLst>
              <a:ext uri="{FF2B5EF4-FFF2-40B4-BE49-F238E27FC236}">
                <a16:creationId xmlns:a16="http://schemas.microsoft.com/office/drawing/2014/main" id="{C9FBB570-F5FE-489C-BA5F-637758535C41}"/>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15625" b="84688" l="0" r="100000"/>
                    </a14:imgEffect>
                  </a14:imgLayer>
                </a14:imgProps>
              </a:ext>
            </a:extLst>
          </a:blip>
          <a:srcRect t="14575" b="16428"/>
          <a:stretch/>
        </p:blipFill>
        <p:spPr>
          <a:xfrm>
            <a:off x="5666631" y="-55989"/>
            <a:ext cx="723569" cy="731370"/>
          </a:xfrm>
          <a:prstGeom prst="rect">
            <a:avLst/>
          </a:prstGeom>
        </p:spPr>
      </p:pic>
      <p:pic>
        <p:nvPicPr>
          <p:cNvPr id="8" name="Picture 7">
            <a:extLst>
              <a:ext uri="{FF2B5EF4-FFF2-40B4-BE49-F238E27FC236}">
                <a16:creationId xmlns:a16="http://schemas.microsoft.com/office/drawing/2014/main" id="{D008CBE8-CAC2-4F49-AE11-504D4D3ED00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324492" y="6035812"/>
            <a:ext cx="867508" cy="820524"/>
          </a:xfrm>
          <a:prstGeom prst="rect">
            <a:avLst/>
          </a:prstGeom>
        </p:spPr>
      </p:pic>
      <p:sp>
        <p:nvSpPr>
          <p:cNvPr id="9" name="TextBox 8">
            <a:extLst>
              <a:ext uri="{FF2B5EF4-FFF2-40B4-BE49-F238E27FC236}">
                <a16:creationId xmlns:a16="http://schemas.microsoft.com/office/drawing/2014/main" id="{1E482BF4-3FDC-4E1F-856F-7279BF732658}"/>
              </a:ext>
            </a:extLst>
          </p:cNvPr>
          <p:cNvSpPr txBox="1"/>
          <p:nvPr/>
        </p:nvSpPr>
        <p:spPr>
          <a:xfrm>
            <a:off x="152400" y="761929"/>
            <a:ext cx="11605846" cy="1225848"/>
          </a:xfrm>
          <a:prstGeom prst="rect">
            <a:avLst/>
          </a:prstGeom>
          <a:noFill/>
        </p:spPr>
        <p:txBody>
          <a:bodyPr wrap="square">
            <a:spAutoFit/>
          </a:bodyPr>
          <a:lstStyle/>
          <a:p>
            <a:r>
              <a:rPr lang="en-US" sz="3600" b="1" dirty="0">
                <a:solidFill>
                  <a:srgbClr val="FF0000"/>
                </a:solidFill>
              </a:rPr>
              <a:t>Physiological Dead Space:</a:t>
            </a:r>
          </a:p>
          <a:p>
            <a:pPr>
              <a:lnSpc>
                <a:spcPct val="150000"/>
              </a:lnSpc>
            </a:pPr>
            <a:r>
              <a:rPr lang="en-US" sz="2800" b="1" dirty="0"/>
              <a:t>The portion of tidal volume that does not take part in gas exchange :</a:t>
            </a:r>
          </a:p>
        </p:txBody>
      </p:sp>
      <p:sp>
        <p:nvSpPr>
          <p:cNvPr id="10" name="TextBox 9">
            <a:extLst>
              <a:ext uri="{FF2B5EF4-FFF2-40B4-BE49-F238E27FC236}">
                <a16:creationId xmlns:a16="http://schemas.microsoft.com/office/drawing/2014/main" id="{C2B10380-C324-497A-8162-CCEEC1A460E7}"/>
              </a:ext>
            </a:extLst>
          </p:cNvPr>
          <p:cNvSpPr txBox="1"/>
          <p:nvPr/>
        </p:nvSpPr>
        <p:spPr>
          <a:xfrm>
            <a:off x="11258551" y="704276"/>
            <a:ext cx="933449" cy="584775"/>
          </a:xfrm>
          <a:prstGeom prst="rect">
            <a:avLst/>
          </a:prstGeom>
          <a:noFill/>
        </p:spPr>
        <p:txBody>
          <a:bodyPr wrap="square" rtlCol="0">
            <a:spAutoFit/>
          </a:bodyPr>
          <a:lstStyle/>
          <a:p>
            <a:pPr algn="ctr"/>
            <a:r>
              <a:rPr lang="en-US" sz="3200" b="1" dirty="0">
                <a:solidFill>
                  <a:srgbClr val="FF0000"/>
                </a:solidFill>
              </a:rPr>
              <a:t>LO2</a:t>
            </a:r>
          </a:p>
        </p:txBody>
      </p:sp>
      <p:sp>
        <p:nvSpPr>
          <p:cNvPr id="11" name="TextBox 10">
            <a:extLst>
              <a:ext uri="{FF2B5EF4-FFF2-40B4-BE49-F238E27FC236}">
                <a16:creationId xmlns:a16="http://schemas.microsoft.com/office/drawing/2014/main" id="{EA15540E-09AD-40DD-A470-A2E833329648}"/>
              </a:ext>
            </a:extLst>
          </p:cNvPr>
          <p:cNvSpPr txBox="1"/>
          <p:nvPr/>
        </p:nvSpPr>
        <p:spPr>
          <a:xfrm>
            <a:off x="450166" y="5557461"/>
            <a:ext cx="11308080" cy="107721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7030A0"/>
                </a:solidFill>
                <a:effectLst/>
                <a:uLnTx/>
                <a:uFillTx/>
                <a:latin typeface="Calibri" panose="020F0502020204030204"/>
                <a:ea typeface="+mn-ea"/>
                <a:cs typeface="+mn-cs"/>
              </a:rPr>
              <a:t>Total “Physiological” dead space = anatomical “serial” dead space + alveolar “functional” dead space </a:t>
            </a:r>
          </a:p>
        </p:txBody>
      </p:sp>
      <p:pic>
        <p:nvPicPr>
          <p:cNvPr id="2" name="Picture 1">
            <a:extLst>
              <a:ext uri="{FF2B5EF4-FFF2-40B4-BE49-F238E27FC236}">
                <a16:creationId xmlns:a16="http://schemas.microsoft.com/office/drawing/2014/main" id="{B7937BF3-A7CE-41F7-BC60-DEB4FD03FFC8}"/>
              </a:ext>
            </a:extLst>
          </p:cNvPr>
          <p:cNvPicPr>
            <a:picLocks noChangeAspect="1"/>
          </p:cNvPicPr>
          <p:nvPr/>
        </p:nvPicPr>
        <p:blipFill rotWithShape="1">
          <a:blip r:embed="rId5">
            <a:extLst>
              <a:ext uri="{BEBA8EAE-BF5A-486C-A8C5-ECC9F3942E4B}">
                <a14:imgProps xmlns:a14="http://schemas.microsoft.com/office/drawing/2010/main">
                  <a14:imgLayer r:embed="rId6">
                    <a14:imgEffect>
                      <a14:sharpenSoften amount="50000"/>
                    </a14:imgEffect>
                    <a14:imgEffect>
                      <a14:saturation sat="400000"/>
                    </a14:imgEffect>
                  </a14:imgLayer>
                </a14:imgProps>
              </a:ext>
            </a:extLst>
          </a:blip>
          <a:srcRect l="1390" t="5277" r="4117" b="5922"/>
          <a:stretch/>
        </p:blipFill>
        <p:spPr>
          <a:xfrm>
            <a:off x="1989406" y="2043767"/>
            <a:ext cx="7146387" cy="3324124"/>
          </a:xfrm>
          <a:prstGeom prst="rect">
            <a:avLst/>
          </a:prstGeom>
        </p:spPr>
      </p:pic>
      <p:sp>
        <p:nvSpPr>
          <p:cNvPr id="3" name="Rectangle: Rounded Corners 2">
            <a:extLst>
              <a:ext uri="{FF2B5EF4-FFF2-40B4-BE49-F238E27FC236}">
                <a16:creationId xmlns:a16="http://schemas.microsoft.com/office/drawing/2014/main" id="{ED61E9EC-1195-499D-9A47-C3B2E985A583}"/>
              </a:ext>
            </a:extLst>
          </p:cNvPr>
          <p:cNvSpPr/>
          <p:nvPr/>
        </p:nvSpPr>
        <p:spPr>
          <a:xfrm>
            <a:off x="3906078" y="2723322"/>
            <a:ext cx="2723322" cy="546652"/>
          </a:xfrm>
          <a:prstGeom prst="round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F880A0F1-6D11-4715-9BF1-61DE0B0D8333}"/>
              </a:ext>
            </a:extLst>
          </p:cNvPr>
          <p:cNvSpPr/>
          <p:nvPr/>
        </p:nvSpPr>
        <p:spPr>
          <a:xfrm>
            <a:off x="3819939" y="4254329"/>
            <a:ext cx="2723322" cy="546652"/>
          </a:xfrm>
          <a:prstGeom prst="round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FDF93691-DA8A-44B8-B759-B810FC7DC388}"/>
              </a:ext>
            </a:extLst>
          </p:cNvPr>
          <p:cNvSpPr/>
          <p:nvPr/>
        </p:nvSpPr>
        <p:spPr>
          <a:xfrm>
            <a:off x="6543261" y="3528046"/>
            <a:ext cx="2723322" cy="546652"/>
          </a:xfrm>
          <a:prstGeom prst="round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032098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anim calcmode="lin" valueType="num">
                                      <p:cBhvr>
                                        <p:cTn id="15" dur="1000" fill="hold"/>
                                        <p:tgtEl>
                                          <p:spTgt spid="12"/>
                                        </p:tgtEl>
                                        <p:attrNameLst>
                                          <p:attrName>ppt_x</p:attrName>
                                        </p:attrNameLst>
                                      </p:cBhvr>
                                      <p:tavLst>
                                        <p:tav tm="0">
                                          <p:val>
                                            <p:strVal val="#ppt_x"/>
                                          </p:val>
                                        </p:tav>
                                        <p:tav tm="100000">
                                          <p:val>
                                            <p:strVal val="#ppt_x"/>
                                          </p:val>
                                        </p:tav>
                                      </p:tavLst>
                                    </p:anim>
                                    <p:anim calcmode="lin" valueType="num">
                                      <p:cBhvr>
                                        <p:cTn id="1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C3DDAC77-D855-4449-BD20-B9576E8D0243}"/>
              </a:ext>
            </a:extLst>
          </p:cNvPr>
          <p:cNvSpPr txBox="1"/>
          <p:nvPr/>
        </p:nvSpPr>
        <p:spPr>
          <a:xfrm>
            <a:off x="0" y="761929"/>
            <a:ext cx="11873134" cy="4585871"/>
          </a:xfrm>
          <a:prstGeom prst="rect">
            <a:avLst/>
          </a:prstGeom>
          <a:noFill/>
        </p:spPr>
        <p:txBody>
          <a:bodyPr wrap="square">
            <a:spAutoFit/>
          </a:bodyPr>
          <a:lstStyle/>
          <a:p>
            <a:pPr lvl="0"/>
            <a:r>
              <a:rPr lang="en-US" sz="3600" b="1" dirty="0">
                <a:solidFill>
                  <a:srgbClr val="FF0000"/>
                </a:solidFill>
              </a:rPr>
              <a:t>Learning objectives :</a:t>
            </a:r>
          </a:p>
          <a:p>
            <a:pPr lvl="0"/>
            <a:r>
              <a:rPr lang="en-US" sz="3200" b="1" dirty="0"/>
              <a:t>1- Define the terms </a:t>
            </a:r>
            <a:r>
              <a:rPr lang="en-US" sz="3200" b="1" dirty="0">
                <a:solidFill>
                  <a:srgbClr val="00B050"/>
                </a:solidFill>
              </a:rPr>
              <a:t>'Functional Residual Capacity'</a:t>
            </a:r>
            <a:r>
              <a:rPr lang="en-US" sz="3200" b="1" dirty="0"/>
              <a:t>,</a:t>
            </a:r>
            <a:r>
              <a:rPr lang="en-US" sz="3200" b="1" dirty="0">
                <a:solidFill>
                  <a:srgbClr val="00B050"/>
                </a:solidFill>
              </a:rPr>
              <a:t> 'Residual Volume'</a:t>
            </a:r>
            <a:r>
              <a:rPr lang="en-US" sz="3200" b="1" dirty="0"/>
              <a:t>, </a:t>
            </a:r>
            <a:r>
              <a:rPr lang="en-US" sz="3200" b="1" dirty="0">
                <a:solidFill>
                  <a:srgbClr val="00B050"/>
                </a:solidFill>
              </a:rPr>
              <a:t>'Vital Capacity' </a:t>
            </a:r>
            <a:r>
              <a:rPr lang="en-US" sz="3200" b="1" dirty="0"/>
              <a:t>and </a:t>
            </a:r>
            <a:r>
              <a:rPr lang="en-US" sz="3200" b="1" dirty="0">
                <a:solidFill>
                  <a:srgbClr val="00B050"/>
                </a:solidFill>
              </a:rPr>
              <a:t>'Inspiratory Capacity’</a:t>
            </a:r>
            <a:r>
              <a:rPr lang="en-US" sz="3200" b="1" dirty="0"/>
              <a:t>.</a:t>
            </a:r>
          </a:p>
          <a:p>
            <a:pPr lvl="0"/>
            <a:endParaRPr lang="en-US" sz="3200" b="1" dirty="0"/>
          </a:p>
          <a:p>
            <a:pPr lvl="0"/>
            <a:r>
              <a:rPr lang="en-US" sz="3200" b="1" dirty="0"/>
              <a:t>2- Define the terms </a:t>
            </a:r>
            <a:r>
              <a:rPr lang="en-US" sz="3200" b="1" dirty="0">
                <a:solidFill>
                  <a:srgbClr val="7030A0"/>
                </a:solidFill>
              </a:rPr>
              <a:t>'Serial dead space'</a:t>
            </a:r>
            <a:r>
              <a:rPr lang="en-US" sz="3200" b="1" dirty="0"/>
              <a:t> and </a:t>
            </a:r>
            <a:r>
              <a:rPr lang="en-US" sz="3200" b="1" dirty="0">
                <a:solidFill>
                  <a:srgbClr val="7030A0"/>
                </a:solidFill>
              </a:rPr>
              <a:t>'Physiological dead space' </a:t>
            </a:r>
            <a:r>
              <a:rPr lang="en-US" sz="3200" b="1" dirty="0"/>
              <a:t>and state in general terms how these variables are measured.</a:t>
            </a:r>
          </a:p>
          <a:p>
            <a:pPr lvl="0"/>
            <a:r>
              <a:rPr lang="en-US" sz="3200" b="1" dirty="0"/>
              <a:t> </a:t>
            </a:r>
          </a:p>
          <a:p>
            <a:pPr lvl="0"/>
            <a:r>
              <a:rPr lang="en-US" sz="3200" b="1" dirty="0"/>
              <a:t>3- Calculate </a:t>
            </a:r>
            <a:r>
              <a:rPr lang="en-US" sz="3200" b="1" dirty="0">
                <a:solidFill>
                  <a:srgbClr val="0070C0"/>
                </a:solidFill>
              </a:rPr>
              <a:t>alveolar ventilation rate</a:t>
            </a:r>
            <a:r>
              <a:rPr lang="en-US" sz="3200" b="1" dirty="0"/>
              <a:t> when given the pulmonary ventilation rate, dead space volume and respiratory rate</a:t>
            </a:r>
          </a:p>
        </p:txBody>
      </p:sp>
      <p:sp>
        <p:nvSpPr>
          <p:cNvPr id="8" name="Rectangle 7">
            <a:extLst>
              <a:ext uri="{FF2B5EF4-FFF2-40B4-BE49-F238E27FC236}">
                <a16:creationId xmlns:a16="http://schemas.microsoft.com/office/drawing/2014/main" id="{8A300D57-3A3E-4B46-8859-5A3DB482976D}"/>
              </a:ext>
            </a:extLst>
          </p:cNvPr>
          <p:cNvSpPr/>
          <p:nvPr/>
        </p:nvSpPr>
        <p:spPr>
          <a:xfrm>
            <a:off x="0" y="1664"/>
            <a:ext cx="12192000" cy="704275"/>
          </a:xfrm>
          <a:prstGeom prst="rect">
            <a:avLst/>
          </a:prstGeom>
          <a:solidFill>
            <a:srgbClr val="00B0F0"/>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defTabSz="457200"/>
            <a:endParaRPr lang="en-US" dirty="0">
              <a:solidFill>
                <a:prstClr val="black"/>
              </a:solidFill>
              <a:latin typeface="Times New Roman" pitchFamily="18" charset="0"/>
              <a:cs typeface="Times New Roman" pitchFamily="18" charset="0"/>
            </a:endParaRPr>
          </a:p>
        </p:txBody>
      </p:sp>
      <p:sp>
        <p:nvSpPr>
          <p:cNvPr id="9" name="Subtitle 4">
            <a:extLst>
              <a:ext uri="{FF2B5EF4-FFF2-40B4-BE49-F238E27FC236}">
                <a16:creationId xmlns:a16="http://schemas.microsoft.com/office/drawing/2014/main" id="{AFD0B107-E20D-413E-89CC-38E93E758C8F}"/>
              </a:ext>
            </a:extLst>
          </p:cNvPr>
          <p:cNvSpPr>
            <a:spLocks noGrp="1"/>
          </p:cNvSpPr>
          <p:nvPr>
            <p:ph type="subTitle" idx="1"/>
          </p:nvPr>
        </p:nvSpPr>
        <p:spPr>
          <a:xfrm>
            <a:off x="6629400" y="1"/>
            <a:ext cx="3886200" cy="704275"/>
          </a:xfrm>
        </p:spPr>
        <p:txBody>
          <a:bodyPr>
            <a:noAutofit/>
          </a:bodyPr>
          <a:lstStyle/>
          <a:p>
            <a:pPr algn="ctr"/>
            <a:r>
              <a:rPr lang="en-US" sz="1800" b="1" dirty="0">
                <a:solidFill>
                  <a:srgbClr val="002060"/>
                </a:solidFill>
                <a:latin typeface="Times New Roman" pitchFamily="18" charset="0"/>
                <a:cs typeface="Times New Roman" pitchFamily="18" charset="0"/>
              </a:rPr>
              <a:t>Ministry of Higher Education                                     and Scientific Research</a:t>
            </a:r>
          </a:p>
        </p:txBody>
      </p:sp>
      <p:sp>
        <p:nvSpPr>
          <p:cNvPr id="10" name="Subtitle 4">
            <a:extLst>
              <a:ext uri="{FF2B5EF4-FFF2-40B4-BE49-F238E27FC236}">
                <a16:creationId xmlns:a16="http://schemas.microsoft.com/office/drawing/2014/main" id="{0DC4610C-DA56-41DF-AAA1-BEA204A7B52F}"/>
              </a:ext>
            </a:extLst>
          </p:cNvPr>
          <p:cNvSpPr txBox="1">
            <a:spLocks/>
          </p:cNvSpPr>
          <p:nvPr/>
        </p:nvSpPr>
        <p:spPr>
          <a:xfrm>
            <a:off x="1676400" y="1663"/>
            <a:ext cx="3886200" cy="648856"/>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2400" kern="1200" cap="all" spc="200" baseline="0">
                <a:solidFill>
                  <a:schemeClr val="tx2"/>
                </a:solidFill>
                <a:latin typeface="+mj-lt"/>
                <a:ea typeface="+mn-ea"/>
                <a:cs typeface="+mn-cs"/>
              </a:defRPr>
            </a:lvl1pPr>
            <a:lvl2pPr marL="4572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9pPr>
          </a:lstStyle>
          <a:p>
            <a:pPr algn="ctr">
              <a:lnSpc>
                <a:spcPct val="100000"/>
              </a:lnSpc>
              <a:buClr>
                <a:srgbClr val="5B9BD5"/>
              </a:buClr>
            </a:pPr>
            <a:r>
              <a:rPr lang="en-US" sz="1400" b="1" dirty="0">
                <a:solidFill>
                  <a:srgbClr val="002060"/>
                </a:solidFill>
                <a:latin typeface="Times New Roman" pitchFamily="18" charset="0"/>
                <a:cs typeface="Times New Roman" pitchFamily="18" charset="0"/>
              </a:rPr>
              <a:t>University of </a:t>
            </a:r>
            <a:r>
              <a:rPr lang="en-US" sz="1400" b="1" dirty="0" err="1">
                <a:solidFill>
                  <a:srgbClr val="002060"/>
                </a:solidFill>
                <a:latin typeface="Times New Roman" pitchFamily="18" charset="0"/>
                <a:cs typeface="Times New Roman" pitchFamily="18" charset="0"/>
              </a:rPr>
              <a:t>Basrah</a:t>
            </a:r>
            <a:r>
              <a:rPr lang="en-US" sz="1400" b="1" dirty="0">
                <a:solidFill>
                  <a:srgbClr val="002060"/>
                </a:solidFill>
                <a:latin typeface="Times New Roman" pitchFamily="18" charset="0"/>
                <a:cs typeface="Times New Roman" pitchFamily="18" charset="0"/>
              </a:rPr>
              <a:t>                Al-</a:t>
            </a:r>
            <a:r>
              <a:rPr lang="en-US" sz="1400" b="1" dirty="0" err="1">
                <a:solidFill>
                  <a:srgbClr val="002060"/>
                </a:solidFill>
                <a:latin typeface="Times New Roman" pitchFamily="18" charset="0"/>
                <a:cs typeface="Times New Roman" pitchFamily="18" charset="0"/>
              </a:rPr>
              <a:t>zahraa</a:t>
            </a:r>
            <a:r>
              <a:rPr lang="en-US" sz="1400" b="1" dirty="0">
                <a:solidFill>
                  <a:srgbClr val="002060"/>
                </a:solidFill>
                <a:latin typeface="Times New Roman" pitchFamily="18" charset="0"/>
                <a:cs typeface="Times New Roman" pitchFamily="18" charset="0"/>
              </a:rPr>
              <a:t> medical college</a:t>
            </a:r>
          </a:p>
        </p:txBody>
      </p:sp>
      <p:pic>
        <p:nvPicPr>
          <p:cNvPr id="11" name="Picture 10">
            <a:extLst>
              <a:ext uri="{FF2B5EF4-FFF2-40B4-BE49-F238E27FC236}">
                <a16:creationId xmlns:a16="http://schemas.microsoft.com/office/drawing/2014/main" id="{F8167919-021C-45D5-8C31-46067C5E1E72}"/>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15625" b="84688" l="0" r="100000"/>
                    </a14:imgEffect>
                  </a14:imgLayer>
                </a14:imgProps>
              </a:ext>
            </a:extLst>
          </a:blip>
          <a:srcRect t="14575" b="16428"/>
          <a:stretch/>
        </p:blipFill>
        <p:spPr>
          <a:xfrm>
            <a:off x="5666631" y="-55989"/>
            <a:ext cx="723569" cy="731370"/>
          </a:xfrm>
          <a:prstGeom prst="rect">
            <a:avLst/>
          </a:prstGeom>
        </p:spPr>
      </p:pic>
      <p:pic>
        <p:nvPicPr>
          <p:cNvPr id="12" name="Picture 11">
            <a:extLst>
              <a:ext uri="{FF2B5EF4-FFF2-40B4-BE49-F238E27FC236}">
                <a16:creationId xmlns:a16="http://schemas.microsoft.com/office/drawing/2014/main" id="{C54E0B48-B652-4D16-9F63-DF460797370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324492" y="6035812"/>
            <a:ext cx="867508" cy="820524"/>
          </a:xfrm>
          <a:prstGeom prst="rect">
            <a:avLst/>
          </a:prstGeom>
        </p:spPr>
      </p:pic>
    </p:spTree>
    <p:extLst>
      <p:ext uri="{BB962C8B-B14F-4D97-AF65-F5344CB8AC3E}">
        <p14:creationId xmlns:p14="http://schemas.microsoft.com/office/powerpoint/2010/main" val="39901285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66887C73-B6C2-48FA-AD54-818E5A169AA8}"/>
              </a:ext>
            </a:extLst>
          </p:cNvPr>
          <p:cNvGrpSpPr/>
          <p:nvPr/>
        </p:nvGrpSpPr>
        <p:grpSpPr>
          <a:xfrm>
            <a:off x="4177834" y="650519"/>
            <a:ext cx="7169020" cy="5981700"/>
            <a:chOff x="2276670" y="702476"/>
            <a:chExt cx="7169020" cy="5981700"/>
          </a:xfrm>
        </p:grpSpPr>
        <p:pic>
          <p:nvPicPr>
            <p:cNvPr id="3" name="Picture 2">
              <a:extLst>
                <a:ext uri="{FF2B5EF4-FFF2-40B4-BE49-F238E27FC236}">
                  <a16:creationId xmlns:a16="http://schemas.microsoft.com/office/drawing/2014/main" id="{616D33FA-0724-4B4F-9E45-92D0951CAC78}"/>
                </a:ext>
              </a:extLst>
            </p:cNvPr>
            <p:cNvPicPr>
              <a:picLocks noChangeAspect="1"/>
            </p:cNvPicPr>
            <p:nvPr/>
          </p:nvPicPr>
          <p:blipFill>
            <a:blip r:embed="rId2"/>
            <a:stretch>
              <a:fillRect/>
            </a:stretch>
          </p:blipFill>
          <p:spPr>
            <a:xfrm>
              <a:off x="2276670" y="702476"/>
              <a:ext cx="7169020" cy="5981700"/>
            </a:xfrm>
            <a:prstGeom prst="rect">
              <a:avLst/>
            </a:prstGeom>
          </p:spPr>
        </p:pic>
        <p:sp>
          <p:nvSpPr>
            <p:cNvPr id="12" name="Rectangle: Rounded Corners 11">
              <a:extLst>
                <a:ext uri="{FF2B5EF4-FFF2-40B4-BE49-F238E27FC236}">
                  <a16:creationId xmlns:a16="http://schemas.microsoft.com/office/drawing/2014/main" id="{AF877738-3952-47A5-A5F5-75956D3EF8F3}"/>
                </a:ext>
              </a:extLst>
            </p:cNvPr>
            <p:cNvSpPr/>
            <p:nvPr/>
          </p:nvSpPr>
          <p:spPr>
            <a:xfrm>
              <a:off x="2574235" y="2156791"/>
              <a:ext cx="1123122" cy="523220"/>
            </a:xfrm>
            <a:prstGeom prst="roundRect">
              <a:avLst/>
            </a:prstGeom>
            <a:noFill/>
            <a:ln w="38100">
              <a:solidFill>
                <a:srgbClr val="C00000"/>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Rectangle 3">
            <a:extLst>
              <a:ext uri="{FF2B5EF4-FFF2-40B4-BE49-F238E27FC236}">
                <a16:creationId xmlns:a16="http://schemas.microsoft.com/office/drawing/2014/main" id="{E4FBBC58-7F0F-4FF7-92FC-8BBF8C501729}"/>
              </a:ext>
            </a:extLst>
          </p:cNvPr>
          <p:cNvSpPr/>
          <p:nvPr/>
        </p:nvSpPr>
        <p:spPr>
          <a:xfrm>
            <a:off x="0" y="1664"/>
            <a:ext cx="12192000" cy="704275"/>
          </a:xfrm>
          <a:prstGeom prst="rect">
            <a:avLst/>
          </a:prstGeom>
          <a:solidFill>
            <a:srgbClr val="00B0F0"/>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defTabSz="457200"/>
            <a:endParaRPr lang="en-US" dirty="0">
              <a:solidFill>
                <a:prstClr val="black"/>
              </a:solidFill>
              <a:latin typeface="Times New Roman" pitchFamily="18" charset="0"/>
              <a:cs typeface="Times New Roman" pitchFamily="18" charset="0"/>
            </a:endParaRPr>
          </a:p>
        </p:txBody>
      </p:sp>
      <p:sp>
        <p:nvSpPr>
          <p:cNvPr id="5" name="Subtitle 4">
            <a:extLst>
              <a:ext uri="{FF2B5EF4-FFF2-40B4-BE49-F238E27FC236}">
                <a16:creationId xmlns:a16="http://schemas.microsoft.com/office/drawing/2014/main" id="{879E3971-8AFA-4E90-B29D-7E40E25551F2}"/>
              </a:ext>
            </a:extLst>
          </p:cNvPr>
          <p:cNvSpPr txBox="1">
            <a:spLocks/>
          </p:cNvSpPr>
          <p:nvPr/>
        </p:nvSpPr>
        <p:spPr>
          <a:xfrm>
            <a:off x="6629400" y="1"/>
            <a:ext cx="3886200" cy="70427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1800" b="1" dirty="0">
                <a:solidFill>
                  <a:srgbClr val="002060"/>
                </a:solidFill>
                <a:latin typeface="Times New Roman" pitchFamily="18" charset="0"/>
                <a:cs typeface="Times New Roman" pitchFamily="18" charset="0"/>
              </a:rPr>
              <a:t>Ministry of Higher Education                                     and Scientific Research</a:t>
            </a:r>
          </a:p>
        </p:txBody>
      </p:sp>
      <p:sp>
        <p:nvSpPr>
          <p:cNvPr id="6" name="Subtitle 4">
            <a:extLst>
              <a:ext uri="{FF2B5EF4-FFF2-40B4-BE49-F238E27FC236}">
                <a16:creationId xmlns:a16="http://schemas.microsoft.com/office/drawing/2014/main" id="{A417985F-BAB8-4564-A6EA-B3B0C7CF706F}"/>
              </a:ext>
            </a:extLst>
          </p:cNvPr>
          <p:cNvSpPr txBox="1">
            <a:spLocks/>
          </p:cNvSpPr>
          <p:nvPr/>
        </p:nvSpPr>
        <p:spPr>
          <a:xfrm>
            <a:off x="1676400" y="1663"/>
            <a:ext cx="3886200" cy="648856"/>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2400" kern="1200" cap="all" spc="200" baseline="0">
                <a:solidFill>
                  <a:schemeClr val="tx2"/>
                </a:solidFill>
                <a:latin typeface="+mj-lt"/>
                <a:ea typeface="+mn-ea"/>
                <a:cs typeface="+mn-cs"/>
              </a:defRPr>
            </a:lvl1pPr>
            <a:lvl2pPr marL="4572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9pPr>
          </a:lstStyle>
          <a:p>
            <a:pPr algn="ctr">
              <a:lnSpc>
                <a:spcPct val="100000"/>
              </a:lnSpc>
              <a:buClr>
                <a:srgbClr val="5B9BD5"/>
              </a:buClr>
            </a:pPr>
            <a:r>
              <a:rPr lang="en-US" sz="1400" b="1" dirty="0">
                <a:solidFill>
                  <a:srgbClr val="002060"/>
                </a:solidFill>
                <a:latin typeface="Times New Roman" pitchFamily="18" charset="0"/>
                <a:cs typeface="Times New Roman" pitchFamily="18" charset="0"/>
              </a:rPr>
              <a:t>University of </a:t>
            </a:r>
            <a:r>
              <a:rPr lang="en-US" sz="1400" b="1" dirty="0" err="1">
                <a:solidFill>
                  <a:srgbClr val="002060"/>
                </a:solidFill>
                <a:latin typeface="Times New Roman" pitchFamily="18" charset="0"/>
                <a:cs typeface="Times New Roman" pitchFamily="18" charset="0"/>
              </a:rPr>
              <a:t>Basrah</a:t>
            </a:r>
            <a:r>
              <a:rPr lang="en-US" sz="1400" b="1" dirty="0">
                <a:solidFill>
                  <a:srgbClr val="002060"/>
                </a:solidFill>
                <a:latin typeface="Times New Roman" pitchFamily="18" charset="0"/>
                <a:cs typeface="Times New Roman" pitchFamily="18" charset="0"/>
              </a:rPr>
              <a:t>                Al-</a:t>
            </a:r>
            <a:r>
              <a:rPr lang="en-US" sz="1400" b="1" dirty="0" err="1">
                <a:solidFill>
                  <a:srgbClr val="002060"/>
                </a:solidFill>
                <a:latin typeface="Times New Roman" pitchFamily="18" charset="0"/>
                <a:cs typeface="Times New Roman" pitchFamily="18" charset="0"/>
              </a:rPr>
              <a:t>zahraa</a:t>
            </a:r>
            <a:r>
              <a:rPr lang="en-US" sz="1400" b="1" dirty="0">
                <a:solidFill>
                  <a:srgbClr val="002060"/>
                </a:solidFill>
                <a:latin typeface="Times New Roman" pitchFamily="18" charset="0"/>
                <a:cs typeface="Times New Roman" pitchFamily="18" charset="0"/>
              </a:rPr>
              <a:t> medical college</a:t>
            </a:r>
          </a:p>
        </p:txBody>
      </p:sp>
      <p:pic>
        <p:nvPicPr>
          <p:cNvPr id="7" name="Picture 6">
            <a:extLst>
              <a:ext uri="{FF2B5EF4-FFF2-40B4-BE49-F238E27FC236}">
                <a16:creationId xmlns:a16="http://schemas.microsoft.com/office/drawing/2014/main" id="{C9FBB570-F5FE-489C-BA5F-637758535C41}"/>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15625" b="84688" l="0" r="100000"/>
                    </a14:imgEffect>
                  </a14:imgLayer>
                </a14:imgProps>
              </a:ext>
            </a:extLst>
          </a:blip>
          <a:srcRect t="14575" b="16428"/>
          <a:stretch/>
        </p:blipFill>
        <p:spPr>
          <a:xfrm>
            <a:off x="5666631" y="-55989"/>
            <a:ext cx="723569" cy="731370"/>
          </a:xfrm>
          <a:prstGeom prst="rect">
            <a:avLst/>
          </a:prstGeom>
        </p:spPr>
      </p:pic>
      <p:sp>
        <p:nvSpPr>
          <p:cNvPr id="11" name="TextBox 10">
            <a:extLst>
              <a:ext uri="{FF2B5EF4-FFF2-40B4-BE49-F238E27FC236}">
                <a16:creationId xmlns:a16="http://schemas.microsoft.com/office/drawing/2014/main" id="{FE7D72DE-0139-463E-81A4-E29A34D720C6}"/>
              </a:ext>
            </a:extLst>
          </p:cNvPr>
          <p:cNvSpPr txBox="1"/>
          <p:nvPr/>
        </p:nvSpPr>
        <p:spPr>
          <a:xfrm>
            <a:off x="1079425" y="776154"/>
            <a:ext cx="6196818" cy="523220"/>
          </a:xfrm>
          <a:prstGeom prst="rect">
            <a:avLst/>
          </a:prstGeom>
          <a:noFill/>
        </p:spPr>
        <p:txBody>
          <a:bodyPr wrap="square">
            <a:spAutoFit/>
          </a:bodyPr>
          <a:lstStyle/>
          <a:p>
            <a:r>
              <a:rPr lang="en-US" sz="2800" b="1" dirty="0">
                <a:solidFill>
                  <a:srgbClr val="FF0000"/>
                </a:solidFill>
              </a:rPr>
              <a:t>Physiological Dead Space:</a:t>
            </a:r>
          </a:p>
        </p:txBody>
      </p:sp>
      <p:pic>
        <p:nvPicPr>
          <p:cNvPr id="8" name="Picture 7">
            <a:extLst>
              <a:ext uri="{FF2B5EF4-FFF2-40B4-BE49-F238E27FC236}">
                <a16:creationId xmlns:a16="http://schemas.microsoft.com/office/drawing/2014/main" id="{D008CBE8-CAC2-4F49-AE11-504D4D3ED00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324492" y="6035812"/>
            <a:ext cx="867508" cy="820524"/>
          </a:xfrm>
          <a:prstGeom prst="rect">
            <a:avLst/>
          </a:prstGeom>
        </p:spPr>
      </p:pic>
      <p:sp>
        <p:nvSpPr>
          <p:cNvPr id="9" name="TextBox 8">
            <a:extLst>
              <a:ext uri="{FF2B5EF4-FFF2-40B4-BE49-F238E27FC236}">
                <a16:creationId xmlns:a16="http://schemas.microsoft.com/office/drawing/2014/main" id="{97E6F39E-9564-4A82-8273-AA8C28D2A97A}"/>
              </a:ext>
            </a:extLst>
          </p:cNvPr>
          <p:cNvSpPr txBox="1"/>
          <p:nvPr/>
        </p:nvSpPr>
        <p:spPr>
          <a:xfrm>
            <a:off x="11258551" y="704276"/>
            <a:ext cx="933449" cy="584775"/>
          </a:xfrm>
          <a:prstGeom prst="rect">
            <a:avLst/>
          </a:prstGeom>
          <a:noFill/>
        </p:spPr>
        <p:txBody>
          <a:bodyPr wrap="square" rtlCol="0">
            <a:spAutoFit/>
          </a:bodyPr>
          <a:lstStyle/>
          <a:p>
            <a:pPr algn="ctr"/>
            <a:r>
              <a:rPr lang="en-US" sz="3200" b="1" dirty="0">
                <a:solidFill>
                  <a:srgbClr val="FF0000"/>
                </a:solidFill>
              </a:rPr>
              <a:t>LO2</a:t>
            </a:r>
          </a:p>
        </p:txBody>
      </p:sp>
      <p:sp>
        <p:nvSpPr>
          <p:cNvPr id="15" name="Rectangle 14">
            <a:extLst>
              <a:ext uri="{FF2B5EF4-FFF2-40B4-BE49-F238E27FC236}">
                <a16:creationId xmlns:a16="http://schemas.microsoft.com/office/drawing/2014/main" id="{4B7F9786-96FC-471A-8FEB-3E2FD2F2CB07}"/>
              </a:ext>
            </a:extLst>
          </p:cNvPr>
          <p:cNvSpPr/>
          <p:nvPr/>
        </p:nvSpPr>
        <p:spPr>
          <a:xfrm>
            <a:off x="365963" y="1218902"/>
            <a:ext cx="4036911" cy="2554545"/>
          </a:xfrm>
          <a:prstGeom prst="rect">
            <a:avLst/>
          </a:prstGeom>
        </p:spPr>
        <p:txBody>
          <a:bodyPr wrap="square">
            <a:spAutoFit/>
          </a:bodyPr>
          <a:lstStyle/>
          <a:p>
            <a:r>
              <a:rPr lang="en-US" sz="2000" b="1" dirty="0">
                <a:solidFill>
                  <a:srgbClr val="FF0000"/>
                </a:solidFill>
              </a:rPr>
              <a:t>1. Anatomical “Serial” Dead Space (ADS):</a:t>
            </a:r>
          </a:p>
          <a:p>
            <a:r>
              <a:rPr lang="en-US" sz="2000" b="1" i="0" u="none" strike="noStrike" baseline="0" dirty="0">
                <a:solidFill>
                  <a:srgbClr val="000000"/>
                </a:solidFill>
              </a:rPr>
              <a:t>The volume of the conducting airways (up to and including the terminal bronchiole).</a:t>
            </a:r>
          </a:p>
          <a:p>
            <a:r>
              <a:rPr lang="en-US" sz="2000" b="1" dirty="0"/>
              <a:t>anatomical dead space is 150 </a:t>
            </a:r>
            <a:r>
              <a:rPr lang="en-US" sz="2000" b="1" dirty="0" err="1"/>
              <a:t>mL.</a:t>
            </a:r>
            <a:endParaRPr lang="en-US" sz="2000" b="1" dirty="0"/>
          </a:p>
          <a:p>
            <a:r>
              <a:rPr lang="en-US" sz="2000" b="1" i="0" u="none" strike="noStrike" baseline="0" dirty="0">
                <a:solidFill>
                  <a:srgbClr val="000000"/>
                </a:solidFill>
              </a:rPr>
              <a:t>This </a:t>
            </a:r>
            <a:r>
              <a:rPr lang="en-US" sz="2000" b="1" dirty="0">
                <a:solidFill>
                  <a:srgbClr val="000000"/>
                </a:solidFill>
              </a:rPr>
              <a:t>is </a:t>
            </a:r>
            <a:r>
              <a:rPr lang="en-US" sz="2000" b="1" i="0" u="none" strike="noStrike" baseline="0" dirty="0">
                <a:solidFill>
                  <a:srgbClr val="000000"/>
                </a:solidFill>
              </a:rPr>
              <a:t>measured by the nitrogen washout test.</a:t>
            </a:r>
            <a:endParaRPr lang="en-US" sz="2000" dirty="0"/>
          </a:p>
        </p:txBody>
      </p:sp>
      <p:sp>
        <p:nvSpPr>
          <p:cNvPr id="17" name="TextBox 16">
            <a:extLst>
              <a:ext uri="{FF2B5EF4-FFF2-40B4-BE49-F238E27FC236}">
                <a16:creationId xmlns:a16="http://schemas.microsoft.com/office/drawing/2014/main" id="{791DF3D7-A521-4BEE-A8CE-944BCE8FCA84}"/>
              </a:ext>
            </a:extLst>
          </p:cNvPr>
          <p:cNvSpPr txBox="1"/>
          <p:nvPr/>
        </p:nvSpPr>
        <p:spPr>
          <a:xfrm>
            <a:off x="330741" y="3967229"/>
            <a:ext cx="3985020" cy="2246769"/>
          </a:xfrm>
          <a:prstGeom prst="rect">
            <a:avLst/>
          </a:prstGeom>
          <a:noFill/>
        </p:spPr>
        <p:txBody>
          <a:bodyPr wrap="square">
            <a:spAutoFit/>
          </a:bodyPr>
          <a:lstStyle/>
          <a:p>
            <a:r>
              <a:rPr lang="en-US" sz="2000" b="1" dirty="0">
                <a:solidFill>
                  <a:srgbClr val="FF0000"/>
                </a:solidFill>
              </a:rPr>
              <a:t>2. Alveolar “functional” Dead Space: </a:t>
            </a:r>
          </a:p>
          <a:p>
            <a:r>
              <a:rPr lang="en-US" sz="2000" b="1" dirty="0"/>
              <a:t>The air in the non-functioning alveoli (under-perfused or nonperfused alveoli)</a:t>
            </a:r>
          </a:p>
          <a:p>
            <a:r>
              <a:rPr lang="en-US" sz="2000" b="1" dirty="0"/>
              <a:t>Normally alveolar dead space air is about 5-10mL.</a:t>
            </a:r>
          </a:p>
        </p:txBody>
      </p:sp>
    </p:spTree>
    <p:extLst>
      <p:ext uri="{BB962C8B-B14F-4D97-AF65-F5344CB8AC3E}">
        <p14:creationId xmlns:p14="http://schemas.microsoft.com/office/powerpoint/2010/main" val="3337709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0-#ppt_w/2"/>
                                          </p:val>
                                        </p:tav>
                                        <p:tav tm="100000">
                                          <p:val>
                                            <p:strVal val="#ppt_x"/>
                                          </p:val>
                                        </p:tav>
                                      </p:tavLst>
                                    </p:anim>
                                    <p:anim calcmode="lin" valueType="num">
                                      <p:cBhvr additive="base">
                                        <p:cTn id="8"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4FBBC58-7F0F-4FF7-92FC-8BBF8C501729}"/>
              </a:ext>
            </a:extLst>
          </p:cNvPr>
          <p:cNvSpPr/>
          <p:nvPr/>
        </p:nvSpPr>
        <p:spPr>
          <a:xfrm>
            <a:off x="0" y="1664"/>
            <a:ext cx="12192000" cy="704275"/>
          </a:xfrm>
          <a:prstGeom prst="rect">
            <a:avLst/>
          </a:prstGeom>
          <a:solidFill>
            <a:srgbClr val="00B0F0"/>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defTabSz="457200"/>
            <a:endParaRPr lang="en-US" dirty="0">
              <a:solidFill>
                <a:prstClr val="black"/>
              </a:solidFill>
              <a:latin typeface="Times New Roman" pitchFamily="18" charset="0"/>
              <a:cs typeface="Times New Roman" pitchFamily="18" charset="0"/>
            </a:endParaRPr>
          </a:p>
        </p:txBody>
      </p:sp>
      <p:sp>
        <p:nvSpPr>
          <p:cNvPr id="5" name="Subtitle 4">
            <a:extLst>
              <a:ext uri="{FF2B5EF4-FFF2-40B4-BE49-F238E27FC236}">
                <a16:creationId xmlns:a16="http://schemas.microsoft.com/office/drawing/2014/main" id="{879E3971-8AFA-4E90-B29D-7E40E25551F2}"/>
              </a:ext>
            </a:extLst>
          </p:cNvPr>
          <p:cNvSpPr txBox="1">
            <a:spLocks/>
          </p:cNvSpPr>
          <p:nvPr/>
        </p:nvSpPr>
        <p:spPr>
          <a:xfrm>
            <a:off x="6629400" y="1"/>
            <a:ext cx="3886200" cy="70427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1800" b="1" dirty="0">
                <a:solidFill>
                  <a:srgbClr val="002060"/>
                </a:solidFill>
                <a:latin typeface="Times New Roman" pitchFamily="18" charset="0"/>
                <a:cs typeface="Times New Roman" pitchFamily="18" charset="0"/>
              </a:rPr>
              <a:t>Ministry of Higher Education                                     and Scientific Research</a:t>
            </a:r>
          </a:p>
        </p:txBody>
      </p:sp>
      <p:sp>
        <p:nvSpPr>
          <p:cNvPr id="6" name="Subtitle 4">
            <a:extLst>
              <a:ext uri="{FF2B5EF4-FFF2-40B4-BE49-F238E27FC236}">
                <a16:creationId xmlns:a16="http://schemas.microsoft.com/office/drawing/2014/main" id="{A417985F-BAB8-4564-A6EA-B3B0C7CF706F}"/>
              </a:ext>
            </a:extLst>
          </p:cNvPr>
          <p:cNvSpPr txBox="1">
            <a:spLocks/>
          </p:cNvSpPr>
          <p:nvPr/>
        </p:nvSpPr>
        <p:spPr>
          <a:xfrm>
            <a:off x="1676400" y="1663"/>
            <a:ext cx="3886200" cy="648856"/>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2400" kern="1200" cap="all" spc="200" baseline="0">
                <a:solidFill>
                  <a:schemeClr val="tx2"/>
                </a:solidFill>
                <a:latin typeface="+mj-lt"/>
                <a:ea typeface="+mn-ea"/>
                <a:cs typeface="+mn-cs"/>
              </a:defRPr>
            </a:lvl1pPr>
            <a:lvl2pPr marL="4572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9pPr>
          </a:lstStyle>
          <a:p>
            <a:pPr algn="ctr">
              <a:lnSpc>
                <a:spcPct val="100000"/>
              </a:lnSpc>
              <a:buClr>
                <a:srgbClr val="5B9BD5"/>
              </a:buClr>
            </a:pPr>
            <a:r>
              <a:rPr lang="en-US" sz="1400" b="1" dirty="0">
                <a:solidFill>
                  <a:srgbClr val="002060"/>
                </a:solidFill>
                <a:latin typeface="Times New Roman" pitchFamily="18" charset="0"/>
                <a:cs typeface="Times New Roman" pitchFamily="18" charset="0"/>
              </a:rPr>
              <a:t>University of </a:t>
            </a:r>
            <a:r>
              <a:rPr lang="en-US" sz="1400" b="1" dirty="0" err="1">
                <a:solidFill>
                  <a:srgbClr val="002060"/>
                </a:solidFill>
                <a:latin typeface="Times New Roman" pitchFamily="18" charset="0"/>
                <a:cs typeface="Times New Roman" pitchFamily="18" charset="0"/>
              </a:rPr>
              <a:t>Basrah</a:t>
            </a:r>
            <a:r>
              <a:rPr lang="en-US" sz="1400" b="1" dirty="0">
                <a:solidFill>
                  <a:srgbClr val="002060"/>
                </a:solidFill>
                <a:latin typeface="Times New Roman" pitchFamily="18" charset="0"/>
                <a:cs typeface="Times New Roman" pitchFamily="18" charset="0"/>
              </a:rPr>
              <a:t>                Al-</a:t>
            </a:r>
            <a:r>
              <a:rPr lang="en-US" sz="1400" b="1" dirty="0" err="1">
                <a:solidFill>
                  <a:srgbClr val="002060"/>
                </a:solidFill>
                <a:latin typeface="Times New Roman" pitchFamily="18" charset="0"/>
                <a:cs typeface="Times New Roman" pitchFamily="18" charset="0"/>
              </a:rPr>
              <a:t>zahraa</a:t>
            </a:r>
            <a:r>
              <a:rPr lang="en-US" sz="1400" b="1" dirty="0">
                <a:solidFill>
                  <a:srgbClr val="002060"/>
                </a:solidFill>
                <a:latin typeface="Times New Roman" pitchFamily="18" charset="0"/>
                <a:cs typeface="Times New Roman" pitchFamily="18" charset="0"/>
              </a:rPr>
              <a:t> medical college</a:t>
            </a:r>
          </a:p>
        </p:txBody>
      </p:sp>
      <p:pic>
        <p:nvPicPr>
          <p:cNvPr id="7" name="Picture 6">
            <a:extLst>
              <a:ext uri="{FF2B5EF4-FFF2-40B4-BE49-F238E27FC236}">
                <a16:creationId xmlns:a16="http://schemas.microsoft.com/office/drawing/2014/main" id="{C9FBB570-F5FE-489C-BA5F-637758535C41}"/>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15625" b="84688" l="0" r="100000"/>
                    </a14:imgEffect>
                  </a14:imgLayer>
                </a14:imgProps>
              </a:ext>
            </a:extLst>
          </a:blip>
          <a:srcRect t="14575" b="16428"/>
          <a:stretch/>
        </p:blipFill>
        <p:spPr>
          <a:xfrm>
            <a:off x="5666631" y="-55989"/>
            <a:ext cx="723569" cy="731370"/>
          </a:xfrm>
          <a:prstGeom prst="rect">
            <a:avLst/>
          </a:prstGeom>
        </p:spPr>
      </p:pic>
      <p:sp>
        <p:nvSpPr>
          <p:cNvPr id="11" name="TextBox 10">
            <a:extLst>
              <a:ext uri="{FF2B5EF4-FFF2-40B4-BE49-F238E27FC236}">
                <a16:creationId xmlns:a16="http://schemas.microsoft.com/office/drawing/2014/main" id="{FE7D72DE-0139-463E-81A4-E29A34D720C6}"/>
              </a:ext>
            </a:extLst>
          </p:cNvPr>
          <p:cNvSpPr txBox="1"/>
          <p:nvPr/>
        </p:nvSpPr>
        <p:spPr>
          <a:xfrm>
            <a:off x="711490" y="900136"/>
            <a:ext cx="6196818" cy="523220"/>
          </a:xfrm>
          <a:prstGeom prst="rect">
            <a:avLst/>
          </a:prstGeom>
          <a:noFill/>
        </p:spPr>
        <p:txBody>
          <a:bodyPr wrap="square">
            <a:spAutoFit/>
          </a:bodyPr>
          <a:lstStyle/>
          <a:p>
            <a:r>
              <a:rPr lang="en-US" sz="2800" b="1" dirty="0">
                <a:solidFill>
                  <a:srgbClr val="FF0000"/>
                </a:solidFill>
              </a:rPr>
              <a:t>Physiological Dead Space:</a:t>
            </a:r>
          </a:p>
        </p:txBody>
      </p:sp>
      <p:pic>
        <p:nvPicPr>
          <p:cNvPr id="8" name="Picture 7">
            <a:extLst>
              <a:ext uri="{FF2B5EF4-FFF2-40B4-BE49-F238E27FC236}">
                <a16:creationId xmlns:a16="http://schemas.microsoft.com/office/drawing/2014/main" id="{D008CBE8-CAC2-4F49-AE11-504D4D3ED00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324492" y="6035812"/>
            <a:ext cx="867508" cy="820524"/>
          </a:xfrm>
          <a:prstGeom prst="rect">
            <a:avLst/>
          </a:prstGeom>
        </p:spPr>
      </p:pic>
      <p:sp>
        <p:nvSpPr>
          <p:cNvPr id="9" name="TextBox 8">
            <a:extLst>
              <a:ext uri="{FF2B5EF4-FFF2-40B4-BE49-F238E27FC236}">
                <a16:creationId xmlns:a16="http://schemas.microsoft.com/office/drawing/2014/main" id="{97E6F39E-9564-4A82-8273-AA8C28D2A97A}"/>
              </a:ext>
            </a:extLst>
          </p:cNvPr>
          <p:cNvSpPr txBox="1"/>
          <p:nvPr/>
        </p:nvSpPr>
        <p:spPr>
          <a:xfrm>
            <a:off x="11258551" y="704276"/>
            <a:ext cx="933449" cy="584775"/>
          </a:xfrm>
          <a:prstGeom prst="rect">
            <a:avLst/>
          </a:prstGeom>
          <a:noFill/>
        </p:spPr>
        <p:txBody>
          <a:bodyPr wrap="square" rtlCol="0">
            <a:spAutoFit/>
          </a:bodyPr>
          <a:lstStyle/>
          <a:p>
            <a:pPr algn="ctr"/>
            <a:r>
              <a:rPr lang="en-US" sz="3200" b="1" dirty="0">
                <a:solidFill>
                  <a:srgbClr val="FF0000"/>
                </a:solidFill>
              </a:rPr>
              <a:t>LO2</a:t>
            </a:r>
          </a:p>
        </p:txBody>
      </p:sp>
      <p:graphicFrame>
        <p:nvGraphicFramePr>
          <p:cNvPr id="10" name="Diagram 9">
            <a:extLst>
              <a:ext uri="{FF2B5EF4-FFF2-40B4-BE49-F238E27FC236}">
                <a16:creationId xmlns:a16="http://schemas.microsoft.com/office/drawing/2014/main" id="{E53AAC81-2839-4E71-A906-A3C8F281DEE8}"/>
              </a:ext>
            </a:extLst>
          </p:cNvPr>
          <p:cNvGraphicFramePr/>
          <p:nvPr>
            <p:extLst>
              <p:ext uri="{D42A27DB-BD31-4B8C-83A1-F6EECF244321}">
                <p14:modId xmlns:p14="http://schemas.microsoft.com/office/powerpoint/2010/main" val="4262199747"/>
              </p:ext>
            </p:extLst>
          </p:nvPr>
        </p:nvGraphicFramePr>
        <p:xfrm>
          <a:off x="1189797" y="1425019"/>
          <a:ext cx="8745605" cy="502105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29570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graphicEl>
                                              <a:dgm id="{9EFCC5EA-1CE4-403D-845B-21A5D76AED1A}"/>
                                            </p:graphicEl>
                                          </p:spTgt>
                                        </p:tgtEl>
                                        <p:attrNameLst>
                                          <p:attrName>style.visibility</p:attrName>
                                        </p:attrNameLst>
                                      </p:cBhvr>
                                      <p:to>
                                        <p:strVal val="visible"/>
                                      </p:to>
                                    </p:set>
                                    <p:animEffect transition="in" filter="fade">
                                      <p:cBhvr>
                                        <p:cTn id="7" dur="1000"/>
                                        <p:tgtEl>
                                          <p:spTgt spid="10">
                                            <p:graphicEl>
                                              <a:dgm id="{9EFCC5EA-1CE4-403D-845B-21A5D76AED1A}"/>
                                            </p:graphicEl>
                                          </p:spTgt>
                                        </p:tgtEl>
                                      </p:cBhvr>
                                    </p:animEffect>
                                    <p:anim calcmode="lin" valueType="num">
                                      <p:cBhvr>
                                        <p:cTn id="8" dur="1000" fill="hold"/>
                                        <p:tgtEl>
                                          <p:spTgt spid="10">
                                            <p:graphicEl>
                                              <a:dgm id="{9EFCC5EA-1CE4-403D-845B-21A5D76AED1A}"/>
                                            </p:graphicEl>
                                          </p:spTgt>
                                        </p:tgtEl>
                                        <p:attrNameLst>
                                          <p:attrName>ppt_x</p:attrName>
                                        </p:attrNameLst>
                                      </p:cBhvr>
                                      <p:tavLst>
                                        <p:tav tm="0">
                                          <p:val>
                                            <p:strVal val="#ppt_x"/>
                                          </p:val>
                                        </p:tav>
                                        <p:tav tm="100000">
                                          <p:val>
                                            <p:strVal val="#ppt_x"/>
                                          </p:val>
                                        </p:tav>
                                      </p:tavLst>
                                    </p:anim>
                                    <p:anim calcmode="lin" valueType="num">
                                      <p:cBhvr>
                                        <p:cTn id="9" dur="1000" fill="hold"/>
                                        <p:tgtEl>
                                          <p:spTgt spid="10">
                                            <p:graphicEl>
                                              <a:dgm id="{9EFCC5EA-1CE4-403D-845B-21A5D76AED1A}"/>
                                            </p:graphic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0">
                                            <p:graphicEl>
                                              <a:dgm id="{ABAEDDE0-5763-41B7-BC18-346C65853F37}"/>
                                            </p:graphicEl>
                                          </p:spTgt>
                                        </p:tgtEl>
                                        <p:attrNameLst>
                                          <p:attrName>style.visibility</p:attrName>
                                        </p:attrNameLst>
                                      </p:cBhvr>
                                      <p:to>
                                        <p:strVal val="visible"/>
                                      </p:to>
                                    </p:set>
                                    <p:animEffect transition="in" filter="fade">
                                      <p:cBhvr>
                                        <p:cTn id="12" dur="1000"/>
                                        <p:tgtEl>
                                          <p:spTgt spid="10">
                                            <p:graphicEl>
                                              <a:dgm id="{ABAEDDE0-5763-41B7-BC18-346C65853F37}"/>
                                            </p:graphicEl>
                                          </p:spTgt>
                                        </p:tgtEl>
                                      </p:cBhvr>
                                    </p:animEffect>
                                    <p:anim calcmode="lin" valueType="num">
                                      <p:cBhvr>
                                        <p:cTn id="13" dur="1000" fill="hold"/>
                                        <p:tgtEl>
                                          <p:spTgt spid="10">
                                            <p:graphicEl>
                                              <a:dgm id="{ABAEDDE0-5763-41B7-BC18-346C65853F37}"/>
                                            </p:graphicEl>
                                          </p:spTgt>
                                        </p:tgtEl>
                                        <p:attrNameLst>
                                          <p:attrName>ppt_x</p:attrName>
                                        </p:attrNameLst>
                                      </p:cBhvr>
                                      <p:tavLst>
                                        <p:tav tm="0">
                                          <p:val>
                                            <p:strVal val="#ppt_x"/>
                                          </p:val>
                                        </p:tav>
                                        <p:tav tm="100000">
                                          <p:val>
                                            <p:strVal val="#ppt_x"/>
                                          </p:val>
                                        </p:tav>
                                      </p:tavLst>
                                    </p:anim>
                                    <p:anim calcmode="lin" valueType="num">
                                      <p:cBhvr>
                                        <p:cTn id="14" dur="1000" fill="hold"/>
                                        <p:tgtEl>
                                          <p:spTgt spid="10">
                                            <p:graphicEl>
                                              <a:dgm id="{ABAEDDE0-5763-41B7-BC18-346C65853F37}"/>
                                            </p:graphic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0">
                                            <p:graphicEl>
                                              <a:dgm id="{67FE4E71-220E-4C51-8A30-00EF2BF794F6}"/>
                                            </p:graphicEl>
                                          </p:spTgt>
                                        </p:tgtEl>
                                        <p:attrNameLst>
                                          <p:attrName>style.visibility</p:attrName>
                                        </p:attrNameLst>
                                      </p:cBhvr>
                                      <p:to>
                                        <p:strVal val="visible"/>
                                      </p:to>
                                    </p:set>
                                    <p:animEffect transition="in" filter="fade">
                                      <p:cBhvr>
                                        <p:cTn id="17" dur="1000"/>
                                        <p:tgtEl>
                                          <p:spTgt spid="10">
                                            <p:graphicEl>
                                              <a:dgm id="{67FE4E71-220E-4C51-8A30-00EF2BF794F6}"/>
                                            </p:graphicEl>
                                          </p:spTgt>
                                        </p:tgtEl>
                                      </p:cBhvr>
                                    </p:animEffect>
                                    <p:anim calcmode="lin" valueType="num">
                                      <p:cBhvr>
                                        <p:cTn id="18" dur="1000" fill="hold"/>
                                        <p:tgtEl>
                                          <p:spTgt spid="10">
                                            <p:graphicEl>
                                              <a:dgm id="{67FE4E71-220E-4C51-8A30-00EF2BF794F6}"/>
                                            </p:graphicEl>
                                          </p:spTgt>
                                        </p:tgtEl>
                                        <p:attrNameLst>
                                          <p:attrName>ppt_x</p:attrName>
                                        </p:attrNameLst>
                                      </p:cBhvr>
                                      <p:tavLst>
                                        <p:tav tm="0">
                                          <p:val>
                                            <p:strVal val="#ppt_x"/>
                                          </p:val>
                                        </p:tav>
                                        <p:tav tm="100000">
                                          <p:val>
                                            <p:strVal val="#ppt_x"/>
                                          </p:val>
                                        </p:tav>
                                      </p:tavLst>
                                    </p:anim>
                                    <p:anim calcmode="lin" valueType="num">
                                      <p:cBhvr>
                                        <p:cTn id="19" dur="1000" fill="hold"/>
                                        <p:tgtEl>
                                          <p:spTgt spid="10">
                                            <p:graphicEl>
                                              <a:dgm id="{67FE4E71-220E-4C51-8A30-00EF2BF794F6}"/>
                                            </p:graphic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0">
                                            <p:graphicEl>
                                              <a:dgm id="{F8A8E5D6-73E2-422A-907F-F7716ECCCD5E}"/>
                                            </p:graphicEl>
                                          </p:spTgt>
                                        </p:tgtEl>
                                        <p:attrNameLst>
                                          <p:attrName>style.visibility</p:attrName>
                                        </p:attrNameLst>
                                      </p:cBhvr>
                                      <p:to>
                                        <p:strVal val="visible"/>
                                      </p:to>
                                    </p:set>
                                    <p:animEffect transition="in" filter="fade">
                                      <p:cBhvr>
                                        <p:cTn id="24" dur="1000"/>
                                        <p:tgtEl>
                                          <p:spTgt spid="10">
                                            <p:graphicEl>
                                              <a:dgm id="{F8A8E5D6-73E2-422A-907F-F7716ECCCD5E}"/>
                                            </p:graphicEl>
                                          </p:spTgt>
                                        </p:tgtEl>
                                      </p:cBhvr>
                                    </p:animEffect>
                                    <p:anim calcmode="lin" valueType="num">
                                      <p:cBhvr>
                                        <p:cTn id="25" dur="1000" fill="hold"/>
                                        <p:tgtEl>
                                          <p:spTgt spid="10">
                                            <p:graphicEl>
                                              <a:dgm id="{F8A8E5D6-73E2-422A-907F-F7716ECCCD5E}"/>
                                            </p:graphicEl>
                                          </p:spTgt>
                                        </p:tgtEl>
                                        <p:attrNameLst>
                                          <p:attrName>ppt_x</p:attrName>
                                        </p:attrNameLst>
                                      </p:cBhvr>
                                      <p:tavLst>
                                        <p:tav tm="0">
                                          <p:val>
                                            <p:strVal val="#ppt_x"/>
                                          </p:val>
                                        </p:tav>
                                        <p:tav tm="100000">
                                          <p:val>
                                            <p:strVal val="#ppt_x"/>
                                          </p:val>
                                        </p:tav>
                                      </p:tavLst>
                                    </p:anim>
                                    <p:anim calcmode="lin" valueType="num">
                                      <p:cBhvr>
                                        <p:cTn id="26" dur="1000" fill="hold"/>
                                        <p:tgtEl>
                                          <p:spTgt spid="10">
                                            <p:graphicEl>
                                              <a:dgm id="{F8A8E5D6-73E2-422A-907F-F7716ECCCD5E}"/>
                                            </p:graphicEl>
                                          </p:spTgt>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10">
                                            <p:graphicEl>
                                              <a:dgm id="{71DF9A03-9A76-4CCA-AF7D-D773CAF20C05}"/>
                                            </p:graphicEl>
                                          </p:spTgt>
                                        </p:tgtEl>
                                        <p:attrNameLst>
                                          <p:attrName>style.visibility</p:attrName>
                                        </p:attrNameLst>
                                      </p:cBhvr>
                                      <p:to>
                                        <p:strVal val="visible"/>
                                      </p:to>
                                    </p:set>
                                    <p:animEffect transition="in" filter="fade">
                                      <p:cBhvr>
                                        <p:cTn id="29" dur="1000"/>
                                        <p:tgtEl>
                                          <p:spTgt spid="10">
                                            <p:graphicEl>
                                              <a:dgm id="{71DF9A03-9A76-4CCA-AF7D-D773CAF20C05}"/>
                                            </p:graphicEl>
                                          </p:spTgt>
                                        </p:tgtEl>
                                      </p:cBhvr>
                                    </p:animEffect>
                                    <p:anim calcmode="lin" valueType="num">
                                      <p:cBhvr>
                                        <p:cTn id="30" dur="1000" fill="hold"/>
                                        <p:tgtEl>
                                          <p:spTgt spid="10">
                                            <p:graphicEl>
                                              <a:dgm id="{71DF9A03-9A76-4CCA-AF7D-D773CAF20C05}"/>
                                            </p:graphicEl>
                                          </p:spTgt>
                                        </p:tgtEl>
                                        <p:attrNameLst>
                                          <p:attrName>ppt_x</p:attrName>
                                        </p:attrNameLst>
                                      </p:cBhvr>
                                      <p:tavLst>
                                        <p:tav tm="0">
                                          <p:val>
                                            <p:strVal val="#ppt_x"/>
                                          </p:val>
                                        </p:tav>
                                        <p:tav tm="100000">
                                          <p:val>
                                            <p:strVal val="#ppt_x"/>
                                          </p:val>
                                        </p:tav>
                                      </p:tavLst>
                                    </p:anim>
                                    <p:anim calcmode="lin" valueType="num">
                                      <p:cBhvr>
                                        <p:cTn id="31" dur="1000" fill="hold"/>
                                        <p:tgtEl>
                                          <p:spTgt spid="10">
                                            <p:graphicEl>
                                              <a:dgm id="{71DF9A03-9A76-4CCA-AF7D-D773CAF20C05}"/>
                                            </p:graphic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10">
                                            <p:graphicEl>
                                              <a:dgm id="{4DB790A2-EC13-4371-9E92-B0D0806532BB}"/>
                                            </p:graphicEl>
                                          </p:spTgt>
                                        </p:tgtEl>
                                        <p:attrNameLst>
                                          <p:attrName>style.visibility</p:attrName>
                                        </p:attrNameLst>
                                      </p:cBhvr>
                                      <p:to>
                                        <p:strVal val="visible"/>
                                      </p:to>
                                    </p:set>
                                    <p:animEffect transition="in" filter="fade">
                                      <p:cBhvr>
                                        <p:cTn id="36" dur="1000"/>
                                        <p:tgtEl>
                                          <p:spTgt spid="10">
                                            <p:graphicEl>
                                              <a:dgm id="{4DB790A2-EC13-4371-9E92-B0D0806532BB}"/>
                                            </p:graphicEl>
                                          </p:spTgt>
                                        </p:tgtEl>
                                      </p:cBhvr>
                                    </p:animEffect>
                                    <p:anim calcmode="lin" valueType="num">
                                      <p:cBhvr>
                                        <p:cTn id="37" dur="1000" fill="hold"/>
                                        <p:tgtEl>
                                          <p:spTgt spid="10">
                                            <p:graphicEl>
                                              <a:dgm id="{4DB790A2-EC13-4371-9E92-B0D0806532BB}"/>
                                            </p:graphicEl>
                                          </p:spTgt>
                                        </p:tgtEl>
                                        <p:attrNameLst>
                                          <p:attrName>ppt_x</p:attrName>
                                        </p:attrNameLst>
                                      </p:cBhvr>
                                      <p:tavLst>
                                        <p:tav tm="0">
                                          <p:val>
                                            <p:strVal val="#ppt_x"/>
                                          </p:val>
                                        </p:tav>
                                        <p:tav tm="100000">
                                          <p:val>
                                            <p:strVal val="#ppt_x"/>
                                          </p:val>
                                        </p:tav>
                                      </p:tavLst>
                                    </p:anim>
                                    <p:anim calcmode="lin" valueType="num">
                                      <p:cBhvr>
                                        <p:cTn id="38" dur="1000" fill="hold"/>
                                        <p:tgtEl>
                                          <p:spTgt spid="10">
                                            <p:graphicEl>
                                              <a:dgm id="{4DB790A2-EC13-4371-9E92-B0D0806532BB}"/>
                                            </p:graphicEl>
                                          </p:spTgt>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0">
                                            <p:graphicEl>
                                              <a:dgm id="{B16A102B-8572-4A7D-A5E2-FAA6AA56262B}"/>
                                            </p:graphicEl>
                                          </p:spTgt>
                                        </p:tgtEl>
                                        <p:attrNameLst>
                                          <p:attrName>style.visibility</p:attrName>
                                        </p:attrNameLst>
                                      </p:cBhvr>
                                      <p:to>
                                        <p:strVal val="visible"/>
                                      </p:to>
                                    </p:set>
                                    <p:animEffect transition="in" filter="fade">
                                      <p:cBhvr>
                                        <p:cTn id="41" dur="1000"/>
                                        <p:tgtEl>
                                          <p:spTgt spid="10">
                                            <p:graphicEl>
                                              <a:dgm id="{B16A102B-8572-4A7D-A5E2-FAA6AA56262B}"/>
                                            </p:graphicEl>
                                          </p:spTgt>
                                        </p:tgtEl>
                                      </p:cBhvr>
                                    </p:animEffect>
                                    <p:anim calcmode="lin" valueType="num">
                                      <p:cBhvr>
                                        <p:cTn id="42" dur="1000" fill="hold"/>
                                        <p:tgtEl>
                                          <p:spTgt spid="10">
                                            <p:graphicEl>
                                              <a:dgm id="{B16A102B-8572-4A7D-A5E2-FAA6AA56262B}"/>
                                            </p:graphicEl>
                                          </p:spTgt>
                                        </p:tgtEl>
                                        <p:attrNameLst>
                                          <p:attrName>ppt_x</p:attrName>
                                        </p:attrNameLst>
                                      </p:cBhvr>
                                      <p:tavLst>
                                        <p:tav tm="0">
                                          <p:val>
                                            <p:strVal val="#ppt_x"/>
                                          </p:val>
                                        </p:tav>
                                        <p:tav tm="100000">
                                          <p:val>
                                            <p:strVal val="#ppt_x"/>
                                          </p:val>
                                        </p:tav>
                                      </p:tavLst>
                                    </p:anim>
                                    <p:anim calcmode="lin" valueType="num">
                                      <p:cBhvr>
                                        <p:cTn id="43" dur="1000" fill="hold"/>
                                        <p:tgtEl>
                                          <p:spTgt spid="10">
                                            <p:graphicEl>
                                              <a:dgm id="{B16A102B-8572-4A7D-A5E2-FAA6AA56262B}"/>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Sub>
          <a:bldDgm bld="one"/>
        </p:bldSub>
      </p:bldGraphic>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4FBBC58-7F0F-4FF7-92FC-8BBF8C501729}"/>
              </a:ext>
            </a:extLst>
          </p:cNvPr>
          <p:cNvSpPr/>
          <p:nvPr/>
        </p:nvSpPr>
        <p:spPr>
          <a:xfrm>
            <a:off x="0" y="1664"/>
            <a:ext cx="12192000" cy="704275"/>
          </a:xfrm>
          <a:prstGeom prst="rect">
            <a:avLst/>
          </a:prstGeom>
          <a:solidFill>
            <a:srgbClr val="00B0F0"/>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defTabSz="457200"/>
            <a:endParaRPr lang="en-US" dirty="0">
              <a:solidFill>
                <a:prstClr val="black"/>
              </a:solidFill>
              <a:latin typeface="Times New Roman" pitchFamily="18" charset="0"/>
              <a:cs typeface="Times New Roman" pitchFamily="18" charset="0"/>
            </a:endParaRPr>
          </a:p>
        </p:txBody>
      </p:sp>
      <p:sp>
        <p:nvSpPr>
          <p:cNvPr id="5" name="Subtitle 4">
            <a:extLst>
              <a:ext uri="{FF2B5EF4-FFF2-40B4-BE49-F238E27FC236}">
                <a16:creationId xmlns:a16="http://schemas.microsoft.com/office/drawing/2014/main" id="{879E3971-8AFA-4E90-B29D-7E40E25551F2}"/>
              </a:ext>
            </a:extLst>
          </p:cNvPr>
          <p:cNvSpPr txBox="1">
            <a:spLocks/>
          </p:cNvSpPr>
          <p:nvPr/>
        </p:nvSpPr>
        <p:spPr>
          <a:xfrm>
            <a:off x="6629400" y="1"/>
            <a:ext cx="3886200" cy="70427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1800" b="1">
                <a:solidFill>
                  <a:srgbClr val="002060"/>
                </a:solidFill>
                <a:latin typeface="Times New Roman" pitchFamily="18" charset="0"/>
                <a:cs typeface="Times New Roman" pitchFamily="18" charset="0"/>
              </a:rPr>
              <a:t>Ministry of Higher Education                                     and Scientific Research</a:t>
            </a:r>
            <a:endParaRPr lang="en-US" sz="1800" b="1" dirty="0">
              <a:solidFill>
                <a:srgbClr val="002060"/>
              </a:solidFill>
              <a:latin typeface="Times New Roman" pitchFamily="18" charset="0"/>
              <a:cs typeface="Times New Roman" pitchFamily="18" charset="0"/>
            </a:endParaRPr>
          </a:p>
        </p:txBody>
      </p:sp>
      <p:sp>
        <p:nvSpPr>
          <p:cNvPr id="6" name="Subtitle 4">
            <a:extLst>
              <a:ext uri="{FF2B5EF4-FFF2-40B4-BE49-F238E27FC236}">
                <a16:creationId xmlns:a16="http://schemas.microsoft.com/office/drawing/2014/main" id="{A417985F-BAB8-4564-A6EA-B3B0C7CF706F}"/>
              </a:ext>
            </a:extLst>
          </p:cNvPr>
          <p:cNvSpPr txBox="1">
            <a:spLocks/>
          </p:cNvSpPr>
          <p:nvPr/>
        </p:nvSpPr>
        <p:spPr>
          <a:xfrm>
            <a:off x="1676400" y="1663"/>
            <a:ext cx="3886200" cy="648856"/>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2400" kern="1200" cap="all" spc="200" baseline="0">
                <a:solidFill>
                  <a:schemeClr val="tx2"/>
                </a:solidFill>
                <a:latin typeface="+mj-lt"/>
                <a:ea typeface="+mn-ea"/>
                <a:cs typeface="+mn-cs"/>
              </a:defRPr>
            </a:lvl1pPr>
            <a:lvl2pPr marL="4572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9pPr>
          </a:lstStyle>
          <a:p>
            <a:pPr algn="ctr">
              <a:lnSpc>
                <a:spcPct val="100000"/>
              </a:lnSpc>
              <a:buClr>
                <a:srgbClr val="5B9BD5"/>
              </a:buClr>
            </a:pPr>
            <a:r>
              <a:rPr lang="en-US" sz="1400" b="1" dirty="0">
                <a:solidFill>
                  <a:srgbClr val="002060"/>
                </a:solidFill>
                <a:latin typeface="Times New Roman" pitchFamily="18" charset="0"/>
                <a:cs typeface="Times New Roman" pitchFamily="18" charset="0"/>
              </a:rPr>
              <a:t>University of </a:t>
            </a:r>
            <a:r>
              <a:rPr lang="en-US" sz="1400" b="1" dirty="0" err="1">
                <a:solidFill>
                  <a:srgbClr val="002060"/>
                </a:solidFill>
                <a:latin typeface="Times New Roman" pitchFamily="18" charset="0"/>
                <a:cs typeface="Times New Roman" pitchFamily="18" charset="0"/>
              </a:rPr>
              <a:t>Basrah</a:t>
            </a:r>
            <a:r>
              <a:rPr lang="en-US" sz="1400" b="1" dirty="0">
                <a:solidFill>
                  <a:srgbClr val="002060"/>
                </a:solidFill>
                <a:latin typeface="Times New Roman" pitchFamily="18" charset="0"/>
                <a:cs typeface="Times New Roman" pitchFamily="18" charset="0"/>
              </a:rPr>
              <a:t>                Al-</a:t>
            </a:r>
            <a:r>
              <a:rPr lang="en-US" sz="1400" b="1" dirty="0" err="1">
                <a:solidFill>
                  <a:srgbClr val="002060"/>
                </a:solidFill>
                <a:latin typeface="Times New Roman" pitchFamily="18" charset="0"/>
                <a:cs typeface="Times New Roman" pitchFamily="18" charset="0"/>
              </a:rPr>
              <a:t>zahraa</a:t>
            </a:r>
            <a:r>
              <a:rPr lang="en-US" sz="1400" b="1" dirty="0">
                <a:solidFill>
                  <a:srgbClr val="002060"/>
                </a:solidFill>
                <a:latin typeface="Times New Roman" pitchFamily="18" charset="0"/>
                <a:cs typeface="Times New Roman" pitchFamily="18" charset="0"/>
              </a:rPr>
              <a:t> medical college</a:t>
            </a:r>
          </a:p>
        </p:txBody>
      </p:sp>
      <p:pic>
        <p:nvPicPr>
          <p:cNvPr id="7" name="Picture 6">
            <a:extLst>
              <a:ext uri="{FF2B5EF4-FFF2-40B4-BE49-F238E27FC236}">
                <a16:creationId xmlns:a16="http://schemas.microsoft.com/office/drawing/2014/main" id="{C9FBB570-F5FE-489C-BA5F-637758535C41}"/>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15625" b="84688" l="0" r="100000"/>
                    </a14:imgEffect>
                  </a14:imgLayer>
                </a14:imgProps>
              </a:ext>
            </a:extLst>
          </a:blip>
          <a:srcRect t="14575" b="16428"/>
          <a:stretch/>
        </p:blipFill>
        <p:spPr>
          <a:xfrm>
            <a:off x="5666631" y="-55989"/>
            <a:ext cx="723569" cy="731370"/>
          </a:xfrm>
          <a:prstGeom prst="rect">
            <a:avLst/>
          </a:prstGeom>
        </p:spPr>
      </p:pic>
      <p:pic>
        <p:nvPicPr>
          <p:cNvPr id="8" name="Picture 7">
            <a:extLst>
              <a:ext uri="{FF2B5EF4-FFF2-40B4-BE49-F238E27FC236}">
                <a16:creationId xmlns:a16="http://schemas.microsoft.com/office/drawing/2014/main" id="{D008CBE8-CAC2-4F49-AE11-504D4D3ED00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324492" y="6035812"/>
            <a:ext cx="867508" cy="820524"/>
          </a:xfrm>
          <a:prstGeom prst="rect">
            <a:avLst/>
          </a:prstGeom>
        </p:spPr>
      </p:pic>
      <p:sp>
        <p:nvSpPr>
          <p:cNvPr id="9" name="TextBox 8">
            <a:extLst>
              <a:ext uri="{FF2B5EF4-FFF2-40B4-BE49-F238E27FC236}">
                <a16:creationId xmlns:a16="http://schemas.microsoft.com/office/drawing/2014/main" id="{F551E5F7-9FB2-4D99-A408-CE7967985E56}"/>
              </a:ext>
            </a:extLst>
          </p:cNvPr>
          <p:cNvSpPr txBox="1"/>
          <p:nvPr/>
        </p:nvSpPr>
        <p:spPr>
          <a:xfrm>
            <a:off x="11258551" y="704276"/>
            <a:ext cx="933449" cy="584775"/>
          </a:xfrm>
          <a:prstGeom prst="rect">
            <a:avLst/>
          </a:prstGeom>
          <a:noFill/>
        </p:spPr>
        <p:txBody>
          <a:bodyPr wrap="square" rtlCol="0">
            <a:spAutoFit/>
          </a:bodyPr>
          <a:lstStyle/>
          <a:p>
            <a:pPr algn="ctr"/>
            <a:r>
              <a:rPr lang="en-US" sz="3200" b="1" dirty="0">
                <a:solidFill>
                  <a:srgbClr val="FF0000"/>
                </a:solidFill>
              </a:rPr>
              <a:t>LO3</a:t>
            </a:r>
          </a:p>
        </p:txBody>
      </p:sp>
      <p:sp>
        <p:nvSpPr>
          <p:cNvPr id="10" name="TextBox 9">
            <a:extLst>
              <a:ext uri="{FF2B5EF4-FFF2-40B4-BE49-F238E27FC236}">
                <a16:creationId xmlns:a16="http://schemas.microsoft.com/office/drawing/2014/main" id="{AECDCA13-29B8-43D7-B410-45CB80257FC7}"/>
              </a:ext>
            </a:extLst>
          </p:cNvPr>
          <p:cNvSpPr txBox="1"/>
          <p:nvPr/>
        </p:nvSpPr>
        <p:spPr>
          <a:xfrm>
            <a:off x="458322" y="1090118"/>
            <a:ext cx="11299924" cy="2308324"/>
          </a:xfrm>
          <a:prstGeom prst="rect">
            <a:avLst/>
          </a:prstGeom>
          <a:noFill/>
        </p:spPr>
        <p:txBody>
          <a:bodyPr wrap="square">
            <a:spAutoFit/>
          </a:bodyPr>
          <a:lstStyle/>
          <a:p>
            <a:r>
              <a:rPr lang="en-US" sz="3200" b="1" dirty="0">
                <a:solidFill>
                  <a:srgbClr val="FF0000"/>
                </a:solidFill>
              </a:rPr>
              <a:t>Pulmonary Ventilation Rate “PVR”:</a:t>
            </a:r>
          </a:p>
          <a:p>
            <a:r>
              <a:rPr lang="en-US" sz="2800" b="1" dirty="0"/>
              <a:t>The total rate of movement of air into and out of the lungs. </a:t>
            </a:r>
          </a:p>
          <a:p>
            <a:r>
              <a:rPr lang="en-US" sz="2800" b="1" dirty="0"/>
              <a:t>Is composed of two components: </a:t>
            </a:r>
          </a:p>
          <a:p>
            <a:pPr marL="514350" indent="-514350">
              <a:buAutoNum type="arabicPeriod"/>
            </a:pPr>
            <a:r>
              <a:rPr lang="en-US" sz="2800" b="1" dirty="0"/>
              <a:t>Dead Space Ventilation “DSVR”.</a:t>
            </a:r>
          </a:p>
          <a:p>
            <a:pPr marL="514350" indent="-514350">
              <a:buAutoNum type="arabicPeriod"/>
            </a:pPr>
            <a:r>
              <a:rPr lang="en-US" sz="2800" b="1" dirty="0"/>
              <a:t>Alveolar Ventilation “AVR”. </a:t>
            </a:r>
          </a:p>
        </p:txBody>
      </p:sp>
      <p:sp>
        <p:nvSpPr>
          <p:cNvPr id="15" name="TextBox 14">
            <a:extLst>
              <a:ext uri="{FF2B5EF4-FFF2-40B4-BE49-F238E27FC236}">
                <a16:creationId xmlns:a16="http://schemas.microsoft.com/office/drawing/2014/main" id="{8924FB60-147F-44CD-A50C-291E98D4F643}"/>
              </a:ext>
            </a:extLst>
          </p:cNvPr>
          <p:cNvSpPr txBox="1"/>
          <p:nvPr/>
        </p:nvSpPr>
        <p:spPr>
          <a:xfrm>
            <a:off x="2741163" y="3916018"/>
            <a:ext cx="6196818" cy="1938992"/>
          </a:xfrm>
          <a:prstGeom prst="rect">
            <a:avLst/>
          </a:prstGeom>
          <a:effectLst>
            <a:glow rad="139700">
              <a:schemeClr val="accent2">
                <a:satMod val="175000"/>
                <a:alpha val="40000"/>
              </a:schemeClr>
            </a:glow>
          </a:effectLst>
        </p:spPr>
        <p:style>
          <a:lnRef idx="2">
            <a:schemeClr val="accent2"/>
          </a:lnRef>
          <a:fillRef idx="1">
            <a:schemeClr val="lt1"/>
          </a:fillRef>
          <a:effectRef idx="0">
            <a:schemeClr val="accent2"/>
          </a:effectRef>
          <a:fontRef idx="minor">
            <a:schemeClr val="dk1"/>
          </a:fontRef>
        </p:style>
        <p:txBody>
          <a:bodyPr wrap="square">
            <a:spAutoFit/>
          </a:bodyPr>
          <a:lstStyle/>
          <a:p>
            <a:pPr algn="ctr" eaLnBrk="1" hangingPunct="1"/>
            <a:r>
              <a:rPr lang="en-US" altLang="en-US" sz="4000" b="1" dirty="0">
                <a:solidFill>
                  <a:srgbClr val="00B050"/>
                </a:solidFill>
              </a:rPr>
              <a:t>PVR = TV x RR</a:t>
            </a:r>
          </a:p>
          <a:p>
            <a:pPr algn="ctr" eaLnBrk="1" hangingPunct="1"/>
            <a:r>
              <a:rPr lang="en-US" altLang="en-US" sz="4000" b="1" dirty="0">
                <a:solidFill>
                  <a:srgbClr val="00B050"/>
                </a:solidFill>
              </a:rPr>
              <a:t>DSVR = DSV x RR</a:t>
            </a:r>
          </a:p>
          <a:p>
            <a:pPr algn="ctr" eaLnBrk="1" hangingPunct="1"/>
            <a:r>
              <a:rPr lang="en-US" altLang="en-US" sz="4000" b="1" dirty="0">
                <a:solidFill>
                  <a:srgbClr val="00B050"/>
                </a:solidFill>
              </a:rPr>
              <a:t>AVR = PVR - DSVR</a:t>
            </a:r>
          </a:p>
        </p:txBody>
      </p:sp>
    </p:spTree>
    <p:extLst>
      <p:ext uri="{BB962C8B-B14F-4D97-AF65-F5344CB8AC3E}">
        <p14:creationId xmlns:p14="http://schemas.microsoft.com/office/powerpoint/2010/main" val="2273220692"/>
      </p:ext>
    </p:extLst>
  </p:cSld>
  <p:clrMapOvr>
    <a:masterClrMapping/>
  </p:clrMapOvr>
  <p:transition spd="slow">
    <p:wheel spokes="1"/>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4FBBC58-7F0F-4FF7-92FC-8BBF8C501729}"/>
              </a:ext>
            </a:extLst>
          </p:cNvPr>
          <p:cNvSpPr/>
          <p:nvPr/>
        </p:nvSpPr>
        <p:spPr>
          <a:xfrm>
            <a:off x="0" y="1664"/>
            <a:ext cx="12192000" cy="704275"/>
          </a:xfrm>
          <a:prstGeom prst="rect">
            <a:avLst/>
          </a:prstGeom>
          <a:solidFill>
            <a:srgbClr val="00B0F0"/>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defTabSz="457200"/>
            <a:endParaRPr lang="en-US" dirty="0">
              <a:solidFill>
                <a:prstClr val="black"/>
              </a:solidFill>
              <a:latin typeface="Times New Roman" pitchFamily="18" charset="0"/>
              <a:cs typeface="Times New Roman" pitchFamily="18" charset="0"/>
            </a:endParaRPr>
          </a:p>
        </p:txBody>
      </p:sp>
      <p:sp>
        <p:nvSpPr>
          <p:cNvPr id="5" name="Subtitle 4">
            <a:extLst>
              <a:ext uri="{FF2B5EF4-FFF2-40B4-BE49-F238E27FC236}">
                <a16:creationId xmlns:a16="http://schemas.microsoft.com/office/drawing/2014/main" id="{879E3971-8AFA-4E90-B29D-7E40E25551F2}"/>
              </a:ext>
            </a:extLst>
          </p:cNvPr>
          <p:cNvSpPr txBox="1">
            <a:spLocks/>
          </p:cNvSpPr>
          <p:nvPr/>
        </p:nvSpPr>
        <p:spPr>
          <a:xfrm>
            <a:off x="6629400" y="1"/>
            <a:ext cx="3886200" cy="70427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1800" b="1">
                <a:solidFill>
                  <a:srgbClr val="002060"/>
                </a:solidFill>
                <a:latin typeface="Times New Roman" pitchFamily="18" charset="0"/>
                <a:cs typeface="Times New Roman" pitchFamily="18" charset="0"/>
              </a:rPr>
              <a:t>Ministry of Higher Education                                     and Scientific Research</a:t>
            </a:r>
            <a:endParaRPr lang="en-US" sz="1800" b="1" dirty="0">
              <a:solidFill>
                <a:srgbClr val="002060"/>
              </a:solidFill>
              <a:latin typeface="Times New Roman" pitchFamily="18" charset="0"/>
              <a:cs typeface="Times New Roman" pitchFamily="18" charset="0"/>
            </a:endParaRPr>
          </a:p>
        </p:txBody>
      </p:sp>
      <p:sp>
        <p:nvSpPr>
          <p:cNvPr id="6" name="Subtitle 4">
            <a:extLst>
              <a:ext uri="{FF2B5EF4-FFF2-40B4-BE49-F238E27FC236}">
                <a16:creationId xmlns:a16="http://schemas.microsoft.com/office/drawing/2014/main" id="{A417985F-BAB8-4564-A6EA-B3B0C7CF706F}"/>
              </a:ext>
            </a:extLst>
          </p:cNvPr>
          <p:cNvSpPr txBox="1">
            <a:spLocks/>
          </p:cNvSpPr>
          <p:nvPr/>
        </p:nvSpPr>
        <p:spPr>
          <a:xfrm>
            <a:off x="1676400" y="1663"/>
            <a:ext cx="3886200" cy="648856"/>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2400" kern="1200" cap="all" spc="200" baseline="0">
                <a:solidFill>
                  <a:schemeClr val="tx2"/>
                </a:solidFill>
                <a:latin typeface="+mj-lt"/>
                <a:ea typeface="+mn-ea"/>
                <a:cs typeface="+mn-cs"/>
              </a:defRPr>
            </a:lvl1pPr>
            <a:lvl2pPr marL="4572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9pPr>
          </a:lstStyle>
          <a:p>
            <a:pPr algn="ctr">
              <a:lnSpc>
                <a:spcPct val="100000"/>
              </a:lnSpc>
              <a:buClr>
                <a:srgbClr val="5B9BD5"/>
              </a:buClr>
            </a:pPr>
            <a:r>
              <a:rPr lang="en-US" sz="1400" b="1" dirty="0">
                <a:solidFill>
                  <a:srgbClr val="002060"/>
                </a:solidFill>
                <a:latin typeface="Times New Roman" pitchFamily="18" charset="0"/>
                <a:cs typeface="Times New Roman" pitchFamily="18" charset="0"/>
              </a:rPr>
              <a:t>University of </a:t>
            </a:r>
            <a:r>
              <a:rPr lang="en-US" sz="1400" b="1" dirty="0" err="1">
                <a:solidFill>
                  <a:srgbClr val="002060"/>
                </a:solidFill>
                <a:latin typeface="Times New Roman" pitchFamily="18" charset="0"/>
                <a:cs typeface="Times New Roman" pitchFamily="18" charset="0"/>
              </a:rPr>
              <a:t>Basrah</a:t>
            </a:r>
            <a:r>
              <a:rPr lang="en-US" sz="1400" b="1" dirty="0">
                <a:solidFill>
                  <a:srgbClr val="002060"/>
                </a:solidFill>
                <a:latin typeface="Times New Roman" pitchFamily="18" charset="0"/>
                <a:cs typeface="Times New Roman" pitchFamily="18" charset="0"/>
              </a:rPr>
              <a:t>                Al-</a:t>
            </a:r>
            <a:r>
              <a:rPr lang="en-US" sz="1400" b="1" dirty="0" err="1">
                <a:solidFill>
                  <a:srgbClr val="002060"/>
                </a:solidFill>
                <a:latin typeface="Times New Roman" pitchFamily="18" charset="0"/>
                <a:cs typeface="Times New Roman" pitchFamily="18" charset="0"/>
              </a:rPr>
              <a:t>zahraa</a:t>
            </a:r>
            <a:r>
              <a:rPr lang="en-US" sz="1400" b="1" dirty="0">
                <a:solidFill>
                  <a:srgbClr val="002060"/>
                </a:solidFill>
                <a:latin typeface="Times New Roman" pitchFamily="18" charset="0"/>
                <a:cs typeface="Times New Roman" pitchFamily="18" charset="0"/>
              </a:rPr>
              <a:t> medical college</a:t>
            </a:r>
          </a:p>
        </p:txBody>
      </p:sp>
      <p:pic>
        <p:nvPicPr>
          <p:cNvPr id="7" name="Picture 6">
            <a:extLst>
              <a:ext uri="{FF2B5EF4-FFF2-40B4-BE49-F238E27FC236}">
                <a16:creationId xmlns:a16="http://schemas.microsoft.com/office/drawing/2014/main" id="{C9FBB570-F5FE-489C-BA5F-637758535C41}"/>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15625" b="84688" l="0" r="100000"/>
                    </a14:imgEffect>
                  </a14:imgLayer>
                </a14:imgProps>
              </a:ext>
            </a:extLst>
          </a:blip>
          <a:srcRect t="14575" b="16428"/>
          <a:stretch/>
        </p:blipFill>
        <p:spPr>
          <a:xfrm>
            <a:off x="5666631" y="-55989"/>
            <a:ext cx="723569" cy="731370"/>
          </a:xfrm>
          <a:prstGeom prst="rect">
            <a:avLst/>
          </a:prstGeom>
        </p:spPr>
      </p:pic>
      <p:pic>
        <p:nvPicPr>
          <p:cNvPr id="8" name="Picture 7">
            <a:extLst>
              <a:ext uri="{FF2B5EF4-FFF2-40B4-BE49-F238E27FC236}">
                <a16:creationId xmlns:a16="http://schemas.microsoft.com/office/drawing/2014/main" id="{D008CBE8-CAC2-4F49-AE11-504D4D3ED00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324492" y="6035812"/>
            <a:ext cx="867508" cy="820524"/>
          </a:xfrm>
          <a:prstGeom prst="rect">
            <a:avLst/>
          </a:prstGeom>
        </p:spPr>
      </p:pic>
      <p:sp>
        <p:nvSpPr>
          <p:cNvPr id="9" name="TextBox 8">
            <a:extLst>
              <a:ext uri="{FF2B5EF4-FFF2-40B4-BE49-F238E27FC236}">
                <a16:creationId xmlns:a16="http://schemas.microsoft.com/office/drawing/2014/main" id="{DEF2FEEB-CF11-493B-89B2-A52B1BBA4059}"/>
              </a:ext>
            </a:extLst>
          </p:cNvPr>
          <p:cNvSpPr txBox="1"/>
          <p:nvPr/>
        </p:nvSpPr>
        <p:spPr>
          <a:xfrm>
            <a:off x="11258551" y="704276"/>
            <a:ext cx="933449" cy="584775"/>
          </a:xfrm>
          <a:prstGeom prst="rect">
            <a:avLst/>
          </a:prstGeom>
          <a:noFill/>
        </p:spPr>
        <p:txBody>
          <a:bodyPr wrap="square" rtlCol="0">
            <a:spAutoFit/>
          </a:bodyPr>
          <a:lstStyle/>
          <a:p>
            <a:pPr algn="ctr"/>
            <a:r>
              <a:rPr lang="en-US" sz="3200" b="1" dirty="0">
                <a:solidFill>
                  <a:srgbClr val="FF0000"/>
                </a:solidFill>
              </a:rPr>
              <a:t>LO3</a:t>
            </a:r>
          </a:p>
        </p:txBody>
      </p:sp>
      <p:sp>
        <p:nvSpPr>
          <p:cNvPr id="10" name="TextBox 9">
            <a:extLst>
              <a:ext uri="{FF2B5EF4-FFF2-40B4-BE49-F238E27FC236}">
                <a16:creationId xmlns:a16="http://schemas.microsoft.com/office/drawing/2014/main" id="{206F094F-B851-49D2-8E77-35134782BFA2}"/>
              </a:ext>
            </a:extLst>
          </p:cNvPr>
          <p:cNvSpPr txBox="1"/>
          <p:nvPr/>
        </p:nvSpPr>
        <p:spPr>
          <a:xfrm>
            <a:off x="561389" y="975064"/>
            <a:ext cx="11405323" cy="2251065"/>
          </a:xfrm>
          <a:prstGeom prst="rect">
            <a:avLst/>
          </a:prstGeom>
          <a:noFill/>
        </p:spPr>
        <p:txBody>
          <a:bodyPr wrap="square">
            <a:spAutoFit/>
          </a:bodyPr>
          <a:lstStyle/>
          <a:p>
            <a:r>
              <a:rPr lang="en-US" sz="3600" b="1" i="1" u="none" strike="noStrike" baseline="0" dirty="0">
                <a:solidFill>
                  <a:srgbClr val="FF0000"/>
                </a:solidFill>
                <a:latin typeface="Calibri" panose="020F0502020204030204" pitchFamily="34" charset="0"/>
              </a:rPr>
              <a:t>Alveolar Ventilation Rate:</a:t>
            </a:r>
          </a:p>
          <a:p>
            <a:pPr marL="342900" indent="-342900">
              <a:lnSpc>
                <a:spcPct val="150000"/>
              </a:lnSpc>
              <a:buFont typeface="Wingdings" panose="05000000000000000000" pitchFamily="2" charset="2"/>
              <a:buChar char="q"/>
            </a:pPr>
            <a:r>
              <a:rPr lang="en-US" sz="2400" b="1" i="0" u="none" strike="noStrike" baseline="0" dirty="0">
                <a:solidFill>
                  <a:srgbClr val="000000"/>
                </a:solidFill>
                <a:latin typeface="Calibri" panose="020F0502020204030204" pitchFamily="34" charset="0"/>
              </a:rPr>
              <a:t>At each breathe the dead space is fully ventilated. </a:t>
            </a:r>
          </a:p>
          <a:p>
            <a:pPr marL="342900" indent="-342900">
              <a:lnSpc>
                <a:spcPct val="150000"/>
              </a:lnSpc>
              <a:buFont typeface="Wingdings" panose="05000000000000000000" pitchFamily="2" charset="2"/>
              <a:buChar char="q"/>
            </a:pPr>
            <a:r>
              <a:rPr lang="en-US" sz="2400" b="1" i="0" u="none" strike="noStrike" baseline="0" dirty="0">
                <a:solidFill>
                  <a:srgbClr val="000000"/>
                </a:solidFill>
                <a:latin typeface="Calibri" panose="020F0502020204030204" pitchFamily="34" charset="0"/>
              </a:rPr>
              <a:t>The </a:t>
            </a:r>
            <a:r>
              <a:rPr lang="en-US" sz="2400" b="1" i="0" u="none" strike="noStrike" baseline="0" dirty="0">
                <a:solidFill>
                  <a:srgbClr val="FF0000"/>
                </a:solidFill>
                <a:latin typeface="Calibri" panose="020F0502020204030204" pitchFamily="34" charset="0"/>
              </a:rPr>
              <a:t>deeper</a:t>
            </a:r>
            <a:r>
              <a:rPr lang="en-US" sz="2400" b="1" i="0" u="none" strike="noStrike" baseline="0" dirty="0">
                <a:solidFill>
                  <a:srgbClr val="000000"/>
                </a:solidFill>
                <a:latin typeface="Calibri" panose="020F0502020204030204" pitchFamily="34" charset="0"/>
              </a:rPr>
              <a:t> the breath the </a:t>
            </a:r>
            <a:r>
              <a:rPr lang="en-US" sz="2400" b="1" i="0" u="none" strike="noStrike" baseline="0" dirty="0">
                <a:solidFill>
                  <a:srgbClr val="FF0000"/>
                </a:solidFill>
                <a:latin typeface="Calibri" panose="020F0502020204030204" pitchFamily="34" charset="0"/>
              </a:rPr>
              <a:t>higher </a:t>
            </a:r>
            <a:r>
              <a:rPr lang="en-US" sz="2400" b="1" i="0" u="none" strike="noStrike" baseline="0" dirty="0">
                <a:solidFill>
                  <a:srgbClr val="000000"/>
                </a:solidFill>
                <a:latin typeface="Calibri" panose="020F0502020204030204" pitchFamily="34" charset="0"/>
              </a:rPr>
              <a:t>the proportion of air available for gas exchange. </a:t>
            </a:r>
          </a:p>
          <a:p>
            <a:pPr marL="342900" indent="-342900">
              <a:lnSpc>
                <a:spcPct val="150000"/>
              </a:lnSpc>
              <a:buFont typeface="Wingdings" panose="05000000000000000000" pitchFamily="2" charset="2"/>
              <a:buChar char="q"/>
            </a:pPr>
            <a:r>
              <a:rPr lang="en-US" sz="2400" b="1" i="0" u="none" strike="noStrike" baseline="0" dirty="0">
                <a:solidFill>
                  <a:srgbClr val="000000"/>
                </a:solidFill>
                <a:latin typeface="Calibri" panose="020F0502020204030204" pitchFamily="34" charset="0"/>
              </a:rPr>
              <a:t>Deeper breathing is more effective breathing. </a:t>
            </a:r>
          </a:p>
        </p:txBody>
      </p:sp>
      <p:sp>
        <p:nvSpPr>
          <p:cNvPr id="11" name="TextBox 10">
            <a:extLst>
              <a:ext uri="{FF2B5EF4-FFF2-40B4-BE49-F238E27FC236}">
                <a16:creationId xmlns:a16="http://schemas.microsoft.com/office/drawing/2014/main" id="{2E653208-C57B-48C2-8F89-7FABDC717374}"/>
              </a:ext>
            </a:extLst>
          </p:cNvPr>
          <p:cNvSpPr txBox="1"/>
          <p:nvPr/>
        </p:nvSpPr>
        <p:spPr>
          <a:xfrm>
            <a:off x="2138806" y="3943944"/>
            <a:ext cx="6196818" cy="1938992"/>
          </a:xfrm>
          <a:prstGeom prst="rect">
            <a:avLst/>
          </a:prstGeom>
          <a:effectLst>
            <a:glow rad="139700">
              <a:schemeClr val="accent2">
                <a:satMod val="175000"/>
                <a:alpha val="40000"/>
              </a:schemeClr>
            </a:glow>
          </a:effectLst>
        </p:spPr>
        <p:style>
          <a:lnRef idx="2">
            <a:schemeClr val="accent2"/>
          </a:lnRef>
          <a:fillRef idx="1">
            <a:schemeClr val="lt1"/>
          </a:fillRef>
          <a:effectRef idx="0">
            <a:schemeClr val="accent2"/>
          </a:effectRef>
          <a:fontRef idx="minor">
            <a:schemeClr val="dk1"/>
          </a:fontRef>
        </p:style>
        <p:txBody>
          <a:bodyPr wrap="square">
            <a:spAutoFit/>
          </a:bodyPr>
          <a:lstStyle/>
          <a:p>
            <a:pPr algn="ctr" eaLnBrk="1" hangingPunct="1"/>
            <a:r>
              <a:rPr lang="en-US" altLang="en-US" sz="4000" b="1" dirty="0">
                <a:solidFill>
                  <a:srgbClr val="00B050"/>
                </a:solidFill>
              </a:rPr>
              <a:t>AVR = PVR – DSVR</a:t>
            </a:r>
          </a:p>
          <a:p>
            <a:pPr algn="ctr" eaLnBrk="1" hangingPunct="1"/>
            <a:r>
              <a:rPr lang="en-US" altLang="en-US" sz="4000" b="1" dirty="0">
                <a:solidFill>
                  <a:srgbClr val="00B050"/>
                </a:solidFill>
              </a:rPr>
              <a:t>Or</a:t>
            </a:r>
          </a:p>
          <a:p>
            <a:pPr algn="ctr" eaLnBrk="1" hangingPunct="1"/>
            <a:r>
              <a:rPr lang="en-US" altLang="en-US" sz="4000" b="1" dirty="0">
                <a:solidFill>
                  <a:srgbClr val="00B050"/>
                </a:solidFill>
              </a:rPr>
              <a:t>AVR= TV-ADS x RR</a:t>
            </a:r>
          </a:p>
        </p:txBody>
      </p:sp>
    </p:spTree>
    <p:extLst>
      <p:ext uri="{BB962C8B-B14F-4D97-AF65-F5344CB8AC3E}">
        <p14:creationId xmlns:p14="http://schemas.microsoft.com/office/powerpoint/2010/main" val="19306197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4FBBC58-7F0F-4FF7-92FC-8BBF8C501729}"/>
              </a:ext>
            </a:extLst>
          </p:cNvPr>
          <p:cNvSpPr/>
          <p:nvPr/>
        </p:nvSpPr>
        <p:spPr>
          <a:xfrm>
            <a:off x="0" y="1664"/>
            <a:ext cx="12192000" cy="704275"/>
          </a:xfrm>
          <a:prstGeom prst="rect">
            <a:avLst/>
          </a:prstGeom>
          <a:solidFill>
            <a:srgbClr val="00B0F0"/>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
        <p:nvSpPr>
          <p:cNvPr id="5" name="Subtitle 4">
            <a:extLst>
              <a:ext uri="{FF2B5EF4-FFF2-40B4-BE49-F238E27FC236}">
                <a16:creationId xmlns:a16="http://schemas.microsoft.com/office/drawing/2014/main" id="{879E3971-8AFA-4E90-B29D-7E40E25551F2}"/>
              </a:ext>
            </a:extLst>
          </p:cNvPr>
          <p:cNvSpPr txBox="1">
            <a:spLocks/>
          </p:cNvSpPr>
          <p:nvPr/>
        </p:nvSpPr>
        <p:spPr>
          <a:xfrm>
            <a:off x="6629400" y="1"/>
            <a:ext cx="3886200" cy="70427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ctr"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800" b="1" i="0" u="none" strike="noStrike" kern="1200" cap="none" spc="0" normalizeH="0" baseline="0" noProof="0">
                <a:ln>
                  <a:noFill/>
                </a:ln>
                <a:solidFill>
                  <a:srgbClr val="002060"/>
                </a:solidFill>
                <a:effectLst/>
                <a:uLnTx/>
                <a:uFillTx/>
                <a:latin typeface="Times New Roman" pitchFamily="18" charset="0"/>
                <a:ea typeface="+mn-ea"/>
                <a:cs typeface="Times New Roman" pitchFamily="18" charset="0"/>
              </a:rPr>
              <a:t>Ministry of Higher Education                                     and Scientific Research</a:t>
            </a:r>
            <a:endParaRPr kumimoji="0" lang="en-US" sz="1800" b="1" i="0"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endParaRPr>
          </a:p>
        </p:txBody>
      </p:sp>
      <p:sp>
        <p:nvSpPr>
          <p:cNvPr id="6" name="Subtitle 4">
            <a:extLst>
              <a:ext uri="{FF2B5EF4-FFF2-40B4-BE49-F238E27FC236}">
                <a16:creationId xmlns:a16="http://schemas.microsoft.com/office/drawing/2014/main" id="{A417985F-BAB8-4564-A6EA-B3B0C7CF706F}"/>
              </a:ext>
            </a:extLst>
          </p:cNvPr>
          <p:cNvSpPr txBox="1">
            <a:spLocks/>
          </p:cNvSpPr>
          <p:nvPr/>
        </p:nvSpPr>
        <p:spPr>
          <a:xfrm>
            <a:off x="1676400" y="1663"/>
            <a:ext cx="3886200" cy="648856"/>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2400" kern="1200" cap="all" spc="200" baseline="0">
                <a:solidFill>
                  <a:schemeClr val="tx2"/>
                </a:solidFill>
                <a:latin typeface="+mj-lt"/>
                <a:ea typeface="+mn-ea"/>
                <a:cs typeface="+mn-cs"/>
              </a:defRPr>
            </a:lvl1pPr>
            <a:lvl2pPr marL="4572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9pPr>
          </a:lstStyle>
          <a:p>
            <a:pPr marL="0" marR="0" lvl="0" indent="0" algn="ctr" defTabSz="914400" rtl="0" eaLnBrk="1" fontAlgn="auto" latinLnBrk="0" hangingPunct="1">
              <a:lnSpc>
                <a:spcPct val="100000"/>
              </a:lnSpc>
              <a:spcBef>
                <a:spcPts val="1200"/>
              </a:spcBef>
              <a:spcAft>
                <a:spcPts val="200"/>
              </a:spcAft>
              <a:buClr>
                <a:srgbClr val="5B9BD5"/>
              </a:buClr>
              <a:buSzPct val="100000"/>
              <a:buFont typeface="Calibri" panose="020F0502020204030204" pitchFamily="34" charset="0"/>
              <a:buNone/>
              <a:tabLst/>
              <a:defRPr/>
            </a:pPr>
            <a:r>
              <a:rPr kumimoji="0" lang="en-US" sz="1400" b="1" i="0" u="none" strike="noStrike" kern="1200" cap="all" spc="200" normalizeH="0" baseline="0" noProof="0" dirty="0">
                <a:ln>
                  <a:noFill/>
                </a:ln>
                <a:solidFill>
                  <a:srgbClr val="002060"/>
                </a:solidFill>
                <a:effectLst/>
                <a:uLnTx/>
                <a:uFillTx/>
                <a:latin typeface="Times New Roman" pitchFamily="18" charset="0"/>
                <a:ea typeface="+mn-ea"/>
                <a:cs typeface="Times New Roman" pitchFamily="18" charset="0"/>
              </a:rPr>
              <a:t>University of </a:t>
            </a:r>
            <a:r>
              <a:rPr kumimoji="0" lang="en-US" sz="1400" b="1" i="0" u="none" strike="noStrike" kern="1200" cap="all" spc="200" normalizeH="0" baseline="0" noProof="0" dirty="0" err="1">
                <a:ln>
                  <a:noFill/>
                </a:ln>
                <a:solidFill>
                  <a:srgbClr val="002060"/>
                </a:solidFill>
                <a:effectLst/>
                <a:uLnTx/>
                <a:uFillTx/>
                <a:latin typeface="Times New Roman" pitchFamily="18" charset="0"/>
                <a:ea typeface="+mn-ea"/>
                <a:cs typeface="Times New Roman" pitchFamily="18" charset="0"/>
              </a:rPr>
              <a:t>Basrah</a:t>
            </a:r>
            <a:r>
              <a:rPr kumimoji="0" lang="en-US" sz="1400" b="1" i="0" u="none" strike="noStrike" kern="1200" cap="all" spc="200" normalizeH="0" baseline="0" noProof="0" dirty="0">
                <a:ln>
                  <a:noFill/>
                </a:ln>
                <a:solidFill>
                  <a:srgbClr val="002060"/>
                </a:solidFill>
                <a:effectLst/>
                <a:uLnTx/>
                <a:uFillTx/>
                <a:latin typeface="Times New Roman" pitchFamily="18" charset="0"/>
                <a:ea typeface="+mn-ea"/>
                <a:cs typeface="Times New Roman" pitchFamily="18" charset="0"/>
              </a:rPr>
              <a:t>                Al-</a:t>
            </a:r>
            <a:r>
              <a:rPr kumimoji="0" lang="en-US" sz="1400" b="1" i="0" u="none" strike="noStrike" kern="1200" cap="all" spc="200" normalizeH="0" baseline="0" noProof="0" dirty="0" err="1">
                <a:ln>
                  <a:noFill/>
                </a:ln>
                <a:solidFill>
                  <a:srgbClr val="002060"/>
                </a:solidFill>
                <a:effectLst/>
                <a:uLnTx/>
                <a:uFillTx/>
                <a:latin typeface="Times New Roman" pitchFamily="18" charset="0"/>
                <a:ea typeface="+mn-ea"/>
                <a:cs typeface="Times New Roman" pitchFamily="18" charset="0"/>
              </a:rPr>
              <a:t>zahraa</a:t>
            </a:r>
            <a:r>
              <a:rPr kumimoji="0" lang="en-US" sz="1400" b="1" i="0" u="none" strike="noStrike" kern="1200" cap="all" spc="200" normalizeH="0" baseline="0" noProof="0" dirty="0">
                <a:ln>
                  <a:noFill/>
                </a:ln>
                <a:solidFill>
                  <a:srgbClr val="002060"/>
                </a:solidFill>
                <a:effectLst/>
                <a:uLnTx/>
                <a:uFillTx/>
                <a:latin typeface="Times New Roman" pitchFamily="18" charset="0"/>
                <a:ea typeface="+mn-ea"/>
                <a:cs typeface="Times New Roman" pitchFamily="18" charset="0"/>
              </a:rPr>
              <a:t> medical college</a:t>
            </a:r>
          </a:p>
        </p:txBody>
      </p:sp>
      <p:pic>
        <p:nvPicPr>
          <p:cNvPr id="7" name="Picture 6">
            <a:extLst>
              <a:ext uri="{FF2B5EF4-FFF2-40B4-BE49-F238E27FC236}">
                <a16:creationId xmlns:a16="http://schemas.microsoft.com/office/drawing/2014/main" id="{C9FBB570-F5FE-489C-BA5F-637758535C41}"/>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15625" b="84688" l="0" r="100000"/>
                    </a14:imgEffect>
                  </a14:imgLayer>
                </a14:imgProps>
              </a:ext>
            </a:extLst>
          </a:blip>
          <a:srcRect t="14575" b="16428"/>
          <a:stretch/>
        </p:blipFill>
        <p:spPr>
          <a:xfrm>
            <a:off x="5666631" y="-55989"/>
            <a:ext cx="723569" cy="731370"/>
          </a:xfrm>
          <a:prstGeom prst="rect">
            <a:avLst/>
          </a:prstGeom>
        </p:spPr>
      </p:pic>
      <p:pic>
        <p:nvPicPr>
          <p:cNvPr id="8" name="Picture 7">
            <a:extLst>
              <a:ext uri="{FF2B5EF4-FFF2-40B4-BE49-F238E27FC236}">
                <a16:creationId xmlns:a16="http://schemas.microsoft.com/office/drawing/2014/main" id="{D008CBE8-CAC2-4F49-AE11-504D4D3ED00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324492" y="6035812"/>
            <a:ext cx="867508" cy="820524"/>
          </a:xfrm>
          <a:prstGeom prst="rect">
            <a:avLst/>
          </a:prstGeom>
        </p:spPr>
      </p:pic>
      <p:sp>
        <p:nvSpPr>
          <p:cNvPr id="9" name="TextBox 8">
            <a:extLst>
              <a:ext uri="{FF2B5EF4-FFF2-40B4-BE49-F238E27FC236}">
                <a16:creationId xmlns:a16="http://schemas.microsoft.com/office/drawing/2014/main" id="{DEF2FEEB-CF11-493B-89B2-A52B1BBA4059}"/>
              </a:ext>
            </a:extLst>
          </p:cNvPr>
          <p:cNvSpPr txBox="1"/>
          <p:nvPr/>
        </p:nvSpPr>
        <p:spPr>
          <a:xfrm>
            <a:off x="11258551" y="704276"/>
            <a:ext cx="933449"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Calibri" panose="020F0502020204030204"/>
                <a:ea typeface="+mn-ea"/>
                <a:cs typeface="+mn-cs"/>
              </a:rPr>
              <a:t>LO3</a:t>
            </a:r>
          </a:p>
        </p:txBody>
      </p:sp>
      <p:sp>
        <p:nvSpPr>
          <p:cNvPr id="12" name="TextBox 11">
            <a:extLst>
              <a:ext uri="{FF2B5EF4-FFF2-40B4-BE49-F238E27FC236}">
                <a16:creationId xmlns:a16="http://schemas.microsoft.com/office/drawing/2014/main" id="{BF6D2D23-9EB4-4F79-B402-46671656FCFC}"/>
              </a:ext>
            </a:extLst>
          </p:cNvPr>
          <p:cNvSpPr txBox="1"/>
          <p:nvPr/>
        </p:nvSpPr>
        <p:spPr>
          <a:xfrm>
            <a:off x="193382" y="812829"/>
            <a:ext cx="6196818" cy="584775"/>
          </a:xfrm>
          <a:prstGeom prst="rect">
            <a:avLst/>
          </a:prstGeom>
          <a:noFill/>
        </p:spPr>
        <p:txBody>
          <a:bodyPr wrap="square">
            <a:spAutoFit/>
          </a:bodyPr>
          <a:lstStyle/>
          <a:p>
            <a:r>
              <a:rPr lang="en-US" altLang="en-US" sz="3200" b="1" dirty="0">
                <a:solidFill>
                  <a:srgbClr val="FF0000"/>
                </a:solidFill>
              </a:rPr>
              <a:t>Examples:</a:t>
            </a:r>
            <a:endParaRPr lang="en-US" sz="3200" b="1" dirty="0">
              <a:solidFill>
                <a:srgbClr val="FF0000"/>
              </a:solidFill>
            </a:endParaRPr>
          </a:p>
        </p:txBody>
      </p:sp>
      <p:sp>
        <p:nvSpPr>
          <p:cNvPr id="14" name="TextBox 13">
            <a:extLst>
              <a:ext uri="{FF2B5EF4-FFF2-40B4-BE49-F238E27FC236}">
                <a16:creationId xmlns:a16="http://schemas.microsoft.com/office/drawing/2014/main" id="{2281DE27-6EA1-47B8-ACD1-84DB3C94E17E}"/>
              </a:ext>
            </a:extLst>
          </p:cNvPr>
          <p:cNvSpPr txBox="1"/>
          <p:nvPr/>
        </p:nvSpPr>
        <p:spPr>
          <a:xfrm>
            <a:off x="551191" y="1555964"/>
            <a:ext cx="4491160" cy="3108543"/>
          </a:xfrm>
          <a:prstGeom prst="rect">
            <a:avLst/>
          </a:prstGeom>
          <a:effectLst>
            <a:glow rad="101600">
              <a:schemeClr val="accent6">
                <a:satMod val="175000"/>
                <a:alpha val="40000"/>
              </a:schemeClr>
            </a:glow>
          </a:effectLst>
        </p:spPr>
        <p:style>
          <a:lnRef idx="2">
            <a:schemeClr val="accent6"/>
          </a:lnRef>
          <a:fillRef idx="1">
            <a:schemeClr val="lt1"/>
          </a:fillRef>
          <a:effectRef idx="0">
            <a:schemeClr val="accent6"/>
          </a:effectRef>
          <a:fontRef idx="minor">
            <a:schemeClr val="dk1"/>
          </a:fontRef>
        </p:style>
        <p:txBody>
          <a:bodyPr wrap="square">
            <a:spAutoFit/>
          </a:bodyPr>
          <a:lstStyle/>
          <a:p>
            <a:r>
              <a:rPr lang="en-US" sz="2800" b="1" dirty="0"/>
              <a:t>In normal quiet breathing:</a:t>
            </a:r>
          </a:p>
          <a:p>
            <a:r>
              <a:rPr lang="en-US" sz="2800" b="1" dirty="0"/>
              <a:t>PVR = TV x RR</a:t>
            </a:r>
          </a:p>
          <a:p>
            <a:r>
              <a:rPr lang="en-US" sz="2800" b="1" dirty="0"/>
              <a:t>	0.5 x 14 = </a:t>
            </a:r>
            <a:r>
              <a:rPr lang="en-US" sz="2800" b="1" dirty="0">
                <a:cs typeface="Arial" panose="020B0604020202020204" pitchFamily="34" charset="0"/>
              </a:rPr>
              <a:t>7 L/min.</a:t>
            </a:r>
            <a:endParaRPr lang="en-US" sz="2800" b="1" dirty="0"/>
          </a:p>
          <a:p>
            <a:r>
              <a:rPr lang="en-US" sz="2800" b="1" dirty="0"/>
              <a:t>DSVR = DSV x RR</a:t>
            </a:r>
          </a:p>
          <a:p>
            <a:r>
              <a:rPr lang="en-US" sz="2800" b="1" dirty="0"/>
              <a:t>	0.15 x 14 = 2.1 L/min.</a:t>
            </a:r>
          </a:p>
          <a:p>
            <a:r>
              <a:rPr lang="en-US" sz="2800" b="1" dirty="0"/>
              <a:t>AVR = PVR - DSVR</a:t>
            </a:r>
          </a:p>
          <a:p>
            <a:r>
              <a:rPr lang="en-US" sz="2800" b="1" dirty="0"/>
              <a:t>	7 – 2.1 = 4.9 L/min.</a:t>
            </a:r>
          </a:p>
        </p:txBody>
      </p:sp>
      <p:sp>
        <p:nvSpPr>
          <p:cNvPr id="18" name="TextBox 17">
            <a:extLst>
              <a:ext uri="{FF2B5EF4-FFF2-40B4-BE49-F238E27FC236}">
                <a16:creationId xmlns:a16="http://schemas.microsoft.com/office/drawing/2014/main" id="{050ABF77-553F-46E1-BD5F-59BFB18FB4BA}"/>
              </a:ext>
            </a:extLst>
          </p:cNvPr>
          <p:cNvSpPr txBox="1"/>
          <p:nvPr/>
        </p:nvSpPr>
        <p:spPr>
          <a:xfrm>
            <a:off x="5528457" y="1555964"/>
            <a:ext cx="6196818" cy="3237809"/>
          </a:xfrm>
          <a:prstGeom prst="rect">
            <a:avLst/>
          </a:prstGeom>
          <a:effectLst>
            <a:glow rad="101600">
              <a:schemeClr val="accent1">
                <a:satMod val="175000"/>
                <a:alpha val="40000"/>
              </a:schemeClr>
            </a:glow>
          </a:effectLst>
        </p:spPr>
        <p:style>
          <a:lnRef idx="2">
            <a:schemeClr val="accent1"/>
          </a:lnRef>
          <a:fillRef idx="1">
            <a:schemeClr val="lt1"/>
          </a:fillRef>
          <a:effectRef idx="0">
            <a:schemeClr val="accent1"/>
          </a:effectRef>
          <a:fontRef idx="minor">
            <a:schemeClr val="dk1"/>
          </a:fontRef>
        </p:style>
        <p:txBody>
          <a:bodyPr wrap="square">
            <a:spAutoFit/>
          </a:bodyPr>
          <a:lstStyle/>
          <a:p>
            <a:r>
              <a:rPr lang="en-US" sz="2800" b="1" dirty="0"/>
              <a:t>In slow deep breathing:</a:t>
            </a:r>
          </a:p>
          <a:p>
            <a:pPr eaLnBrk="1" hangingPunct="1">
              <a:lnSpc>
                <a:spcPct val="90000"/>
              </a:lnSpc>
            </a:pPr>
            <a:r>
              <a:rPr lang="en-US" altLang="en-US" sz="2800" b="1" dirty="0"/>
              <a:t>If TV=1L &amp; RR=10</a:t>
            </a:r>
          </a:p>
          <a:p>
            <a:pPr eaLnBrk="1" hangingPunct="1">
              <a:lnSpc>
                <a:spcPct val="90000"/>
              </a:lnSpc>
            </a:pPr>
            <a:r>
              <a:rPr lang="en-US" altLang="en-US" sz="2800" b="1" dirty="0"/>
              <a:t>PVR = TV x RR</a:t>
            </a:r>
          </a:p>
          <a:p>
            <a:pPr lvl="1" eaLnBrk="1" hangingPunct="1">
              <a:lnSpc>
                <a:spcPct val="90000"/>
              </a:lnSpc>
            </a:pPr>
            <a:r>
              <a:rPr lang="en-US" altLang="en-US" sz="2800" b="1" dirty="0"/>
              <a:t>	1 x 10 = 10 L/min.</a:t>
            </a:r>
          </a:p>
          <a:p>
            <a:pPr eaLnBrk="1" hangingPunct="1">
              <a:lnSpc>
                <a:spcPct val="90000"/>
              </a:lnSpc>
            </a:pPr>
            <a:r>
              <a:rPr lang="en-US" altLang="en-US" sz="2800" b="1" dirty="0"/>
              <a:t>DSVR = DSV x RR</a:t>
            </a:r>
          </a:p>
          <a:p>
            <a:pPr lvl="1">
              <a:lnSpc>
                <a:spcPct val="90000"/>
              </a:lnSpc>
            </a:pPr>
            <a:r>
              <a:rPr lang="en-US" altLang="en-US" sz="2800" b="1" dirty="0"/>
              <a:t>	0.15 x 10 = 1.5 L/min.</a:t>
            </a:r>
          </a:p>
          <a:p>
            <a:pPr eaLnBrk="1" hangingPunct="1">
              <a:lnSpc>
                <a:spcPct val="90000"/>
              </a:lnSpc>
            </a:pPr>
            <a:r>
              <a:rPr lang="en-US" altLang="en-US" sz="2800" b="1" dirty="0"/>
              <a:t>AVR = PVR - DSVR</a:t>
            </a:r>
          </a:p>
          <a:p>
            <a:pPr lvl="1" eaLnBrk="1" hangingPunct="1">
              <a:lnSpc>
                <a:spcPct val="90000"/>
              </a:lnSpc>
            </a:pPr>
            <a:r>
              <a:rPr lang="en-US" altLang="en-US" sz="2800" b="1" dirty="0"/>
              <a:t>	10 - 1.5 = 8.5 L/min. </a:t>
            </a:r>
          </a:p>
        </p:txBody>
      </p:sp>
      <p:sp>
        <p:nvSpPr>
          <p:cNvPr id="20" name="TextBox 19">
            <a:extLst>
              <a:ext uri="{FF2B5EF4-FFF2-40B4-BE49-F238E27FC236}">
                <a16:creationId xmlns:a16="http://schemas.microsoft.com/office/drawing/2014/main" id="{5B9E5F0F-7AD4-48EC-9797-9E62E7E91297}"/>
              </a:ext>
            </a:extLst>
          </p:cNvPr>
          <p:cNvSpPr txBox="1"/>
          <p:nvPr/>
        </p:nvSpPr>
        <p:spPr>
          <a:xfrm>
            <a:off x="2997591" y="5411592"/>
            <a:ext cx="6196818" cy="523220"/>
          </a:xfrm>
          <a:prstGeom prst="rect">
            <a:avLst/>
          </a:prstGeom>
          <a:effectLst>
            <a:glow rad="101600">
              <a:schemeClr val="accent2">
                <a:satMod val="175000"/>
                <a:alpha val="40000"/>
              </a:schemeClr>
            </a:glow>
          </a:effectLst>
        </p:spPr>
        <p:style>
          <a:lnRef idx="2">
            <a:schemeClr val="accent2"/>
          </a:lnRef>
          <a:fillRef idx="1">
            <a:schemeClr val="lt1"/>
          </a:fillRef>
          <a:effectRef idx="0">
            <a:schemeClr val="accent2"/>
          </a:effectRef>
          <a:fontRef idx="minor">
            <a:schemeClr val="dk1"/>
          </a:fontRef>
        </p:style>
        <p:txBody>
          <a:bodyPr wrap="square">
            <a:spAutoFit/>
          </a:bodyPr>
          <a:lstStyle/>
          <a:p>
            <a:r>
              <a:rPr lang="en-US" altLang="en-US" sz="2800" b="1" dirty="0"/>
              <a:t>Rapid shallow breathing</a:t>
            </a:r>
            <a:r>
              <a:rPr lang="en-US" altLang="en-US" sz="2800" b="1" dirty="0">
                <a:solidFill>
                  <a:srgbClr val="FF0000"/>
                </a:solidFill>
              </a:rPr>
              <a:t>……..????</a:t>
            </a:r>
            <a:endParaRPr lang="en-US" sz="2800" b="1" dirty="0">
              <a:solidFill>
                <a:srgbClr val="FF0000"/>
              </a:solidFill>
            </a:endParaRPr>
          </a:p>
        </p:txBody>
      </p:sp>
    </p:spTree>
    <p:extLst>
      <p:ext uri="{BB962C8B-B14F-4D97-AF65-F5344CB8AC3E}">
        <p14:creationId xmlns:p14="http://schemas.microsoft.com/office/powerpoint/2010/main" val="2312665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barn(inVertical)">
                                      <p:cBhvr>
                                        <p:cTn id="1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3F8B247-4E53-4B7B-AB68-BD5D846EE416}"/>
              </a:ext>
            </a:extLst>
          </p:cNvPr>
          <p:cNvPicPr>
            <a:picLocks noChangeAspect="1"/>
          </p:cNvPicPr>
          <p:nvPr/>
        </p:nvPicPr>
        <p:blipFill>
          <a:blip r:embed="rId2">
            <a:extLst>
              <a:ext uri="{BEBA8EAE-BF5A-486C-A8C5-ECC9F3942E4B}">
                <a14:imgProps xmlns:a14="http://schemas.microsoft.com/office/drawing/2010/main">
                  <a14:imgLayer r:embed="rId3">
                    <a14:imgEffect>
                      <a14:saturation sat="300000"/>
                    </a14:imgEffect>
                    <a14:imgEffect>
                      <a14:brightnessContrast contrast="-20000"/>
                    </a14:imgEffect>
                  </a14:imgLayer>
                </a14:imgProps>
              </a:ext>
            </a:extLst>
          </a:blip>
          <a:stretch>
            <a:fillRect/>
          </a:stretch>
        </p:blipFill>
        <p:spPr>
          <a:xfrm>
            <a:off x="0" y="0"/>
            <a:ext cx="12192000" cy="6857999"/>
          </a:xfrm>
          <a:prstGeom prst="rect">
            <a:avLst/>
          </a:prstGeom>
        </p:spPr>
      </p:pic>
    </p:spTree>
    <p:extLst>
      <p:ext uri="{BB962C8B-B14F-4D97-AF65-F5344CB8AC3E}">
        <p14:creationId xmlns:p14="http://schemas.microsoft.com/office/powerpoint/2010/main" val="4440107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4FBBC58-7F0F-4FF7-92FC-8BBF8C501729}"/>
              </a:ext>
            </a:extLst>
          </p:cNvPr>
          <p:cNvSpPr/>
          <p:nvPr/>
        </p:nvSpPr>
        <p:spPr>
          <a:xfrm>
            <a:off x="0" y="1664"/>
            <a:ext cx="12192000" cy="704275"/>
          </a:xfrm>
          <a:prstGeom prst="rect">
            <a:avLst/>
          </a:prstGeom>
          <a:solidFill>
            <a:srgbClr val="00B0F0"/>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defTabSz="457200"/>
            <a:endParaRPr lang="en-US" dirty="0">
              <a:solidFill>
                <a:prstClr val="black"/>
              </a:solidFill>
              <a:latin typeface="Times New Roman" pitchFamily="18" charset="0"/>
              <a:cs typeface="Times New Roman" pitchFamily="18" charset="0"/>
            </a:endParaRPr>
          </a:p>
        </p:txBody>
      </p:sp>
      <p:sp>
        <p:nvSpPr>
          <p:cNvPr id="5" name="Subtitle 4">
            <a:extLst>
              <a:ext uri="{FF2B5EF4-FFF2-40B4-BE49-F238E27FC236}">
                <a16:creationId xmlns:a16="http://schemas.microsoft.com/office/drawing/2014/main" id="{879E3971-8AFA-4E90-B29D-7E40E25551F2}"/>
              </a:ext>
            </a:extLst>
          </p:cNvPr>
          <p:cNvSpPr txBox="1">
            <a:spLocks/>
          </p:cNvSpPr>
          <p:nvPr/>
        </p:nvSpPr>
        <p:spPr>
          <a:xfrm>
            <a:off x="6629400" y="1"/>
            <a:ext cx="3886200" cy="70427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b="1" dirty="0">
                <a:solidFill>
                  <a:srgbClr val="002060"/>
                </a:solidFill>
                <a:latin typeface="Times New Roman" pitchFamily="18" charset="0"/>
                <a:cs typeface="Times New Roman" pitchFamily="18" charset="0"/>
              </a:rPr>
              <a:t>Ministry of Higher Education                                     and Scientific Research</a:t>
            </a:r>
          </a:p>
        </p:txBody>
      </p:sp>
      <p:sp>
        <p:nvSpPr>
          <p:cNvPr id="6" name="Subtitle 4">
            <a:extLst>
              <a:ext uri="{FF2B5EF4-FFF2-40B4-BE49-F238E27FC236}">
                <a16:creationId xmlns:a16="http://schemas.microsoft.com/office/drawing/2014/main" id="{A417985F-BAB8-4564-A6EA-B3B0C7CF706F}"/>
              </a:ext>
            </a:extLst>
          </p:cNvPr>
          <p:cNvSpPr txBox="1">
            <a:spLocks/>
          </p:cNvSpPr>
          <p:nvPr/>
        </p:nvSpPr>
        <p:spPr>
          <a:xfrm>
            <a:off x="1676400" y="1663"/>
            <a:ext cx="3886200" cy="648856"/>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2400" kern="1200" cap="all" spc="200" baseline="0">
                <a:solidFill>
                  <a:schemeClr val="tx2"/>
                </a:solidFill>
                <a:latin typeface="+mj-lt"/>
                <a:ea typeface="+mn-ea"/>
                <a:cs typeface="+mn-cs"/>
              </a:defRPr>
            </a:lvl1pPr>
            <a:lvl2pPr marL="4572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9pPr>
          </a:lstStyle>
          <a:p>
            <a:pPr algn="ctr">
              <a:lnSpc>
                <a:spcPct val="100000"/>
              </a:lnSpc>
              <a:buClr>
                <a:srgbClr val="5B9BD5"/>
              </a:buClr>
            </a:pPr>
            <a:r>
              <a:rPr lang="en-US" sz="1400" b="1" dirty="0">
                <a:solidFill>
                  <a:srgbClr val="002060"/>
                </a:solidFill>
                <a:latin typeface="Times New Roman" pitchFamily="18" charset="0"/>
                <a:cs typeface="Times New Roman" pitchFamily="18" charset="0"/>
              </a:rPr>
              <a:t>University of </a:t>
            </a:r>
            <a:r>
              <a:rPr lang="en-US" sz="1400" b="1" dirty="0" err="1">
                <a:solidFill>
                  <a:srgbClr val="002060"/>
                </a:solidFill>
                <a:latin typeface="Times New Roman" pitchFamily="18" charset="0"/>
                <a:cs typeface="Times New Roman" pitchFamily="18" charset="0"/>
              </a:rPr>
              <a:t>Basrah</a:t>
            </a:r>
            <a:r>
              <a:rPr lang="en-US" sz="1400" b="1" dirty="0">
                <a:solidFill>
                  <a:srgbClr val="002060"/>
                </a:solidFill>
                <a:latin typeface="Times New Roman" pitchFamily="18" charset="0"/>
                <a:cs typeface="Times New Roman" pitchFamily="18" charset="0"/>
              </a:rPr>
              <a:t>                Al-</a:t>
            </a:r>
            <a:r>
              <a:rPr lang="en-US" sz="1400" b="1" dirty="0" err="1">
                <a:solidFill>
                  <a:srgbClr val="002060"/>
                </a:solidFill>
                <a:latin typeface="Times New Roman" pitchFamily="18" charset="0"/>
                <a:cs typeface="Times New Roman" pitchFamily="18" charset="0"/>
              </a:rPr>
              <a:t>zahraa</a:t>
            </a:r>
            <a:r>
              <a:rPr lang="en-US" sz="1400" b="1" dirty="0">
                <a:solidFill>
                  <a:srgbClr val="002060"/>
                </a:solidFill>
                <a:latin typeface="Times New Roman" pitchFamily="18" charset="0"/>
                <a:cs typeface="Times New Roman" pitchFamily="18" charset="0"/>
              </a:rPr>
              <a:t> medical college</a:t>
            </a:r>
          </a:p>
        </p:txBody>
      </p:sp>
      <p:pic>
        <p:nvPicPr>
          <p:cNvPr id="7" name="Picture 6">
            <a:extLst>
              <a:ext uri="{FF2B5EF4-FFF2-40B4-BE49-F238E27FC236}">
                <a16:creationId xmlns:a16="http://schemas.microsoft.com/office/drawing/2014/main" id="{C9FBB570-F5FE-489C-BA5F-637758535C41}"/>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15625" b="84688" l="0" r="100000"/>
                    </a14:imgEffect>
                  </a14:imgLayer>
                </a14:imgProps>
              </a:ext>
            </a:extLst>
          </a:blip>
          <a:srcRect t="14575" b="16428"/>
          <a:stretch/>
        </p:blipFill>
        <p:spPr>
          <a:xfrm>
            <a:off x="5666631" y="-55989"/>
            <a:ext cx="723569" cy="731370"/>
          </a:xfrm>
          <a:prstGeom prst="rect">
            <a:avLst/>
          </a:prstGeom>
        </p:spPr>
      </p:pic>
      <p:pic>
        <p:nvPicPr>
          <p:cNvPr id="8" name="Picture 7">
            <a:extLst>
              <a:ext uri="{FF2B5EF4-FFF2-40B4-BE49-F238E27FC236}">
                <a16:creationId xmlns:a16="http://schemas.microsoft.com/office/drawing/2014/main" id="{D008CBE8-CAC2-4F49-AE11-504D4D3ED00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324492" y="6035812"/>
            <a:ext cx="867508" cy="820524"/>
          </a:xfrm>
          <a:prstGeom prst="rect">
            <a:avLst/>
          </a:prstGeom>
        </p:spPr>
      </p:pic>
      <p:pic>
        <p:nvPicPr>
          <p:cNvPr id="3" name="Picture 2">
            <a:extLst>
              <a:ext uri="{FF2B5EF4-FFF2-40B4-BE49-F238E27FC236}">
                <a16:creationId xmlns:a16="http://schemas.microsoft.com/office/drawing/2014/main" id="{958ADABE-905E-4640-BCD5-2EA653C3972D}"/>
              </a:ext>
            </a:extLst>
          </p:cNvPr>
          <p:cNvPicPr>
            <a:picLocks noChangeAspect="1"/>
          </p:cNvPicPr>
          <p:nvPr/>
        </p:nvPicPr>
        <p:blipFill rotWithShape="1">
          <a:blip r:embed="rId5">
            <a:extLst>
              <a:ext uri="{BEBA8EAE-BF5A-486C-A8C5-ECC9F3942E4B}">
                <a14:imgProps xmlns:a14="http://schemas.microsoft.com/office/drawing/2010/main">
                  <a14:imgLayer r:embed="rId6">
                    <a14:imgEffect>
                      <a14:sharpenSoften amount="50000"/>
                    </a14:imgEffect>
                    <a14:imgEffect>
                      <a14:saturation sat="200000"/>
                    </a14:imgEffect>
                  </a14:imgLayer>
                </a14:imgProps>
              </a:ext>
            </a:extLst>
          </a:blip>
          <a:srcRect t="7894"/>
          <a:stretch/>
        </p:blipFill>
        <p:spPr>
          <a:xfrm>
            <a:off x="137160" y="2228088"/>
            <a:ext cx="9312812" cy="4558458"/>
          </a:xfrm>
          <a:prstGeom prst="rect">
            <a:avLst/>
          </a:prstGeom>
        </p:spPr>
      </p:pic>
      <p:sp>
        <p:nvSpPr>
          <p:cNvPr id="10" name="TextBox 9">
            <a:extLst>
              <a:ext uri="{FF2B5EF4-FFF2-40B4-BE49-F238E27FC236}">
                <a16:creationId xmlns:a16="http://schemas.microsoft.com/office/drawing/2014/main" id="{6EC08D1C-4DED-4D2E-AC36-AB843CF36C2C}"/>
              </a:ext>
            </a:extLst>
          </p:cNvPr>
          <p:cNvSpPr txBox="1"/>
          <p:nvPr/>
        </p:nvSpPr>
        <p:spPr>
          <a:xfrm>
            <a:off x="23855" y="761929"/>
            <a:ext cx="10836403" cy="1384995"/>
          </a:xfrm>
          <a:prstGeom prst="rect">
            <a:avLst/>
          </a:prstGeom>
          <a:noFill/>
        </p:spPr>
        <p:txBody>
          <a:bodyPr wrap="square">
            <a:spAutoFit/>
          </a:bodyPr>
          <a:lstStyle/>
          <a:p>
            <a:r>
              <a:rPr lang="en-US" sz="2800" b="1" i="0" u="none" strike="noStrike" baseline="0" dirty="0">
                <a:solidFill>
                  <a:srgbClr val="000000"/>
                </a:solidFill>
              </a:rPr>
              <a:t>The balance between </a:t>
            </a:r>
            <a:r>
              <a:rPr lang="en-US" sz="2800" b="1" i="0" u="none" strike="noStrike" baseline="0" dirty="0">
                <a:solidFill>
                  <a:srgbClr val="FF0000"/>
                </a:solidFill>
              </a:rPr>
              <a:t>perfusion</a:t>
            </a:r>
            <a:r>
              <a:rPr lang="en-US" sz="2800" b="1" i="0" u="none" strike="noStrike" baseline="0" dirty="0">
                <a:solidFill>
                  <a:srgbClr val="000000"/>
                </a:solidFill>
              </a:rPr>
              <a:t> and </a:t>
            </a:r>
            <a:r>
              <a:rPr lang="en-US" sz="2800" b="1" i="0" u="none" strike="noStrike" baseline="0" dirty="0">
                <a:solidFill>
                  <a:srgbClr val="FF0000"/>
                </a:solidFill>
              </a:rPr>
              <a:t>ventilation</a:t>
            </a:r>
            <a:r>
              <a:rPr lang="en-US" sz="2800" b="1" i="0" u="none" strike="noStrike" baseline="0" dirty="0">
                <a:solidFill>
                  <a:srgbClr val="000000"/>
                </a:solidFill>
              </a:rPr>
              <a:t>, keeps the partial pressure of oxygen and carbon dioxide in the </a:t>
            </a:r>
            <a:r>
              <a:rPr lang="en-US" sz="2800" b="1" i="0" u="none" strike="noStrike" baseline="0" dirty="0">
                <a:solidFill>
                  <a:srgbClr val="FF0000"/>
                </a:solidFill>
              </a:rPr>
              <a:t>alveolar gas </a:t>
            </a:r>
            <a:r>
              <a:rPr lang="en-US" sz="2800" b="1" i="0" u="none" strike="noStrike" baseline="0" dirty="0">
                <a:solidFill>
                  <a:srgbClr val="000000"/>
                </a:solidFill>
              </a:rPr>
              <a:t>stable at its normal values of 13.3 kPa and 5.3 </a:t>
            </a:r>
            <a:r>
              <a:rPr lang="en-US" sz="2800" b="1" dirty="0">
                <a:solidFill>
                  <a:srgbClr val="000000"/>
                </a:solidFill>
              </a:rPr>
              <a:t>K</a:t>
            </a:r>
            <a:r>
              <a:rPr lang="en-US" sz="2800" b="1" i="0" u="none" strike="noStrike" baseline="0" dirty="0">
                <a:solidFill>
                  <a:srgbClr val="000000"/>
                </a:solidFill>
              </a:rPr>
              <a:t>Pa respectively. </a:t>
            </a:r>
            <a:endParaRPr lang="en-US" sz="2800" b="1" dirty="0"/>
          </a:p>
        </p:txBody>
      </p:sp>
      <p:sp>
        <p:nvSpPr>
          <p:cNvPr id="9" name="TextBox 8">
            <a:extLst>
              <a:ext uri="{FF2B5EF4-FFF2-40B4-BE49-F238E27FC236}">
                <a16:creationId xmlns:a16="http://schemas.microsoft.com/office/drawing/2014/main" id="{A043FF1A-4448-4039-BE12-4E2119D522B8}"/>
              </a:ext>
            </a:extLst>
          </p:cNvPr>
          <p:cNvSpPr txBox="1"/>
          <p:nvPr/>
        </p:nvSpPr>
        <p:spPr>
          <a:xfrm>
            <a:off x="11258551" y="704276"/>
            <a:ext cx="933449" cy="584775"/>
          </a:xfrm>
          <a:prstGeom prst="rect">
            <a:avLst/>
          </a:prstGeom>
          <a:noFill/>
        </p:spPr>
        <p:txBody>
          <a:bodyPr wrap="square" rtlCol="0">
            <a:spAutoFit/>
          </a:bodyPr>
          <a:lstStyle/>
          <a:p>
            <a:pPr algn="ctr"/>
            <a:r>
              <a:rPr lang="en-US" sz="3200" b="1" dirty="0">
                <a:solidFill>
                  <a:srgbClr val="FF0000"/>
                </a:solidFill>
              </a:rPr>
              <a:t>LO1</a:t>
            </a:r>
          </a:p>
        </p:txBody>
      </p:sp>
    </p:spTree>
    <p:extLst>
      <p:ext uri="{BB962C8B-B14F-4D97-AF65-F5344CB8AC3E}">
        <p14:creationId xmlns:p14="http://schemas.microsoft.com/office/powerpoint/2010/main" val="109719146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4FBBC58-7F0F-4FF7-92FC-8BBF8C501729}"/>
              </a:ext>
            </a:extLst>
          </p:cNvPr>
          <p:cNvSpPr/>
          <p:nvPr/>
        </p:nvSpPr>
        <p:spPr>
          <a:xfrm>
            <a:off x="0" y="1664"/>
            <a:ext cx="12192000" cy="704275"/>
          </a:xfrm>
          <a:prstGeom prst="rect">
            <a:avLst/>
          </a:prstGeom>
          <a:solidFill>
            <a:srgbClr val="00B0F0"/>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
        <p:nvSpPr>
          <p:cNvPr id="5" name="Subtitle 4">
            <a:extLst>
              <a:ext uri="{FF2B5EF4-FFF2-40B4-BE49-F238E27FC236}">
                <a16:creationId xmlns:a16="http://schemas.microsoft.com/office/drawing/2014/main" id="{879E3971-8AFA-4E90-B29D-7E40E25551F2}"/>
              </a:ext>
            </a:extLst>
          </p:cNvPr>
          <p:cNvSpPr txBox="1">
            <a:spLocks/>
          </p:cNvSpPr>
          <p:nvPr/>
        </p:nvSpPr>
        <p:spPr>
          <a:xfrm>
            <a:off x="6629400" y="1"/>
            <a:ext cx="3886200" cy="70427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ctr"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800" b="1" i="0" u="none" strike="noStrike" kern="1200" cap="none" spc="0" normalizeH="0" baseline="0" noProof="0">
                <a:ln>
                  <a:noFill/>
                </a:ln>
                <a:solidFill>
                  <a:srgbClr val="002060"/>
                </a:solidFill>
                <a:effectLst/>
                <a:uLnTx/>
                <a:uFillTx/>
                <a:latin typeface="Times New Roman" pitchFamily="18" charset="0"/>
                <a:ea typeface="+mn-ea"/>
                <a:cs typeface="Times New Roman" pitchFamily="18" charset="0"/>
              </a:rPr>
              <a:t>Ministry of Higher Education                                     and Scientific Research</a:t>
            </a:r>
            <a:endParaRPr kumimoji="0" lang="en-US" sz="1800" b="1" i="0"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endParaRPr>
          </a:p>
        </p:txBody>
      </p:sp>
      <p:sp>
        <p:nvSpPr>
          <p:cNvPr id="6" name="Subtitle 4">
            <a:extLst>
              <a:ext uri="{FF2B5EF4-FFF2-40B4-BE49-F238E27FC236}">
                <a16:creationId xmlns:a16="http://schemas.microsoft.com/office/drawing/2014/main" id="{A417985F-BAB8-4564-A6EA-B3B0C7CF706F}"/>
              </a:ext>
            </a:extLst>
          </p:cNvPr>
          <p:cNvSpPr txBox="1">
            <a:spLocks/>
          </p:cNvSpPr>
          <p:nvPr/>
        </p:nvSpPr>
        <p:spPr>
          <a:xfrm>
            <a:off x="1676400" y="1663"/>
            <a:ext cx="3886200" cy="648856"/>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2400" kern="1200" cap="all" spc="200" baseline="0">
                <a:solidFill>
                  <a:schemeClr val="tx2"/>
                </a:solidFill>
                <a:latin typeface="+mj-lt"/>
                <a:ea typeface="+mn-ea"/>
                <a:cs typeface="+mn-cs"/>
              </a:defRPr>
            </a:lvl1pPr>
            <a:lvl2pPr marL="4572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9pPr>
          </a:lstStyle>
          <a:p>
            <a:pPr marL="0" marR="0" lvl="0" indent="0" algn="ctr" defTabSz="914400" rtl="0" eaLnBrk="1" fontAlgn="auto" latinLnBrk="0" hangingPunct="1">
              <a:lnSpc>
                <a:spcPct val="100000"/>
              </a:lnSpc>
              <a:spcBef>
                <a:spcPts val="1200"/>
              </a:spcBef>
              <a:spcAft>
                <a:spcPts val="200"/>
              </a:spcAft>
              <a:buClr>
                <a:srgbClr val="5B9BD5"/>
              </a:buClr>
              <a:buSzPct val="100000"/>
              <a:buFont typeface="Calibri" panose="020F0502020204030204" pitchFamily="34" charset="0"/>
              <a:buNone/>
              <a:tabLst/>
              <a:defRPr/>
            </a:pPr>
            <a:r>
              <a:rPr kumimoji="0" lang="en-US" sz="1400" b="1" i="0" u="none" strike="noStrike" kern="1200" cap="all" spc="200" normalizeH="0" baseline="0" noProof="0" dirty="0">
                <a:ln>
                  <a:noFill/>
                </a:ln>
                <a:solidFill>
                  <a:srgbClr val="002060"/>
                </a:solidFill>
                <a:effectLst/>
                <a:uLnTx/>
                <a:uFillTx/>
                <a:latin typeface="Times New Roman" pitchFamily="18" charset="0"/>
                <a:ea typeface="+mn-ea"/>
                <a:cs typeface="Times New Roman" pitchFamily="18" charset="0"/>
              </a:rPr>
              <a:t>University of </a:t>
            </a:r>
            <a:r>
              <a:rPr kumimoji="0" lang="en-US" sz="1400" b="1" i="0" u="none" strike="noStrike" kern="1200" cap="all" spc="200" normalizeH="0" baseline="0" noProof="0" dirty="0" err="1">
                <a:ln>
                  <a:noFill/>
                </a:ln>
                <a:solidFill>
                  <a:srgbClr val="002060"/>
                </a:solidFill>
                <a:effectLst/>
                <a:uLnTx/>
                <a:uFillTx/>
                <a:latin typeface="Times New Roman" pitchFamily="18" charset="0"/>
                <a:ea typeface="+mn-ea"/>
                <a:cs typeface="Times New Roman" pitchFamily="18" charset="0"/>
              </a:rPr>
              <a:t>Basrah</a:t>
            </a:r>
            <a:r>
              <a:rPr kumimoji="0" lang="en-US" sz="1400" b="1" i="0" u="none" strike="noStrike" kern="1200" cap="all" spc="200" normalizeH="0" baseline="0" noProof="0" dirty="0">
                <a:ln>
                  <a:noFill/>
                </a:ln>
                <a:solidFill>
                  <a:srgbClr val="002060"/>
                </a:solidFill>
                <a:effectLst/>
                <a:uLnTx/>
                <a:uFillTx/>
                <a:latin typeface="Times New Roman" pitchFamily="18" charset="0"/>
                <a:ea typeface="+mn-ea"/>
                <a:cs typeface="Times New Roman" pitchFamily="18" charset="0"/>
              </a:rPr>
              <a:t>                Al-</a:t>
            </a:r>
            <a:r>
              <a:rPr kumimoji="0" lang="en-US" sz="1400" b="1" i="0" u="none" strike="noStrike" kern="1200" cap="all" spc="200" normalizeH="0" baseline="0" noProof="0" dirty="0" err="1">
                <a:ln>
                  <a:noFill/>
                </a:ln>
                <a:solidFill>
                  <a:srgbClr val="002060"/>
                </a:solidFill>
                <a:effectLst/>
                <a:uLnTx/>
                <a:uFillTx/>
                <a:latin typeface="Times New Roman" pitchFamily="18" charset="0"/>
                <a:ea typeface="+mn-ea"/>
                <a:cs typeface="Times New Roman" pitchFamily="18" charset="0"/>
              </a:rPr>
              <a:t>zahraa</a:t>
            </a:r>
            <a:r>
              <a:rPr kumimoji="0" lang="en-US" sz="1400" b="1" i="0" u="none" strike="noStrike" kern="1200" cap="all" spc="200" normalizeH="0" baseline="0" noProof="0" dirty="0">
                <a:ln>
                  <a:noFill/>
                </a:ln>
                <a:solidFill>
                  <a:srgbClr val="002060"/>
                </a:solidFill>
                <a:effectLst/>
                <a:uLnTx/>
                <a:uFillTx/>
                <a:latin typeface="Times New Roman" pitchFamily="18" charset="0"/>
                <a:ea typeface="+mn-ea"/>
                <a:cs typeface="Times New Roman" pitchFamily="18" charset="0"/>
              </a:rPr>
              <a:t> medical college</a:t>
            </a:r>
          </a:p>
        </p:txBody>
      </p:sp>
      <p:pic>
        <p:nvPicPr>
          <p:cNvPr id="7" name="Picture 6">
            <a:extLst>
              <a:ext uri="{FF2B5EF4-FFF2-40B4-BE49-F238E27FC236}">
                <a16:creationId xmlns:a16="http://schemas.microsoft.com/office/drawing/2014/main" id="{C9FBB570-F5FE-489C-BA5F-637758535C41}"/>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15625" b="84688" l="0" r="100000"/>
                    </a14:imgEffect>
                  </a14:imgLayer>
                </a14:imgProps>
              </a:ext>
            </a:extLst>
          </a:blip>
          <a:srcRect t="14575" b="16428"/>
          <a:stretch/>
        </p:blipFill>
        <p:spPr>
          <a:xfrm>
            <a:off x="5666631" y="-55989"/>
            <a:ext cx="723569" cy="731370"/>
          </a:xfrm>
          <a:prstGeom prst="rect">
            <a:avLst/>
          </a:prstGeom>
        </p:spPr>
      </p:pic>
      <p:sp>
        <p:nvSpPr>
          <p:cNvPr id="9" name="TextBox 8">
            <a:extLst>
              <a:ext uri="{FF2B5EF4-FFF2-40B4-BE49-F238E27FC236}">
                <a16:creationId xmlns:a16="http://schemas.microsoft.com/office/drawing/2014/main" id="{8ECA4384-FCE5-4BA8-9C38-E51B4253EE7C}"/>
              </a:ext>
            </a:extLst>
          </p:cNvPr>
          <p:cNvSpPr txBox="1"/>
          <p:nvPr/>
        </p:nvSpPr>
        <p:spPr>
          <a:xfrm>
            <a:off x="0" y="675381"/>
            <a:ext cx="9070144" cy="646331"/>
          </a:xfrm>
          <a:prstGeom prst="rect">
            <a:avLst/>
          </a:prstGeom>
          <a:noFill/>
        </p:spPr>
        <p:txBody>
          <a:bodyPr wrap="square">
            <a:spAutoFit/>
          </a:bodyPr>
          <a:lstStyle/>
          <a:p>
            <a:pPr marL="111125" lvl="3">
              <a:spcBef>
                <a:spcPct val="20000"/>
              </a:spcBef>
              <a:buClr>
                <a:srgbClr val="CC0000"/>
              </a:buClr>
              <a:buSzPct val="150000"/>
              <a:tabLst>
                <a:tab pos="111125" algn="l"/>
              </a:tabLst>
              <a:defRPr/>
            </a:pPr>
            <a:r>
              <a:rPr lang="en-US" sz="3600" b="1" dirty="0">
                <a:solidFill>
                  <a:srgbClr val="FF0000"/>
                </a:solidFill>
                <a:sym typeface="Symbol" pitchFamily="18" charset="2"/>
              </a:rPr>
              <a:t>Gas exchange </a:t>
            </a:r>
            <a:r>
              <a:rPr lang="en-US" sz="2400" b="1" dirty="0">
                <a:solidFill>
                  <a:srgbClr val="FFFFFF"/>
                </a:solidFill>
                <a:sym typeface="Symbol" pitchFamily="18" charset="2"/>
              </a:rPr>
              <a:t>O</a:t>
            </a:r>
            <a:r>
              <a:rPr lang="en-US" sz="2400" b="1" baseline="-25000" dirty="0">
                <a:solidFill>
                  <a:srgbClr val="FFFFFF"/>
                </a:solidFill>
                <a:sym typeface="Symbol" pitchFamily="18" charset="2"/>
              </a:rPr>
              <a:t>2</a:t>
            </a:r>
            <a:r>
              <a:rPr lang="en-US" sz="2400" b="1" dirty="0">
                <a:solidFill>
                  <a:srgbClr val="FFFFFF"/>
                </a:solidFill>
                <a:sym typeface="Symbol" pitchFamily="18" charset="2"/>
              </a:rPr>
              <a:t>: Alveoli </a:t>
            </a:r>
            <a:r>
              <a:rPr lang="en-US" sz="2400" b="1" dirty="0">
                <a:solidFill>
                  <a:srgbClr val="FFFFFF"/>
                </a:solidFill>
                <a:sym typeface="Wingdings 3" pitchFamily="18" charset="2"/>
              </a:rPr>
              <a:t></a:t>
            </a:r>
            <a:r>
              <a:rPr lang="en-US" sz="2400" b="1" dirty="0">
                <a:solidFill>
                  <a:srgbClr val="FFFFFF"/>
                </a:solidFill>
                <a:sym typeface="Symbol" pitchFamily="18" charset="2"/>
              </a:rPr>
              <a:t>blood CO</a:t>
            </a:r>
            <a:r>
              <a:rPr lang="en-US" sz="2400" b="1" baseline="-25000" dirty="0">
                <a:solidFill>
                  <a:srgbClr val="FFFFFF"/>
                </a:solidFill>
                <a:sym typeface="Symbol" pitchFamily="18" charset="2"/>
              </a:rPr>
              <a:t>2</a:t>
            </a:r>
            <a:r>
              <a:rPr lang="en-US" sz="2400" b="1" dirty="0">
                <a:solidFill>
                  <a:srgbClr val="FFFFFF"/>
                </a:solidFill>
                <a:sym typeface="Symbol" pitchFamily="18" charset="2"/>
              </a:rPr>
              <a:t>: blood </a:t>
            </a:r>
            <a:r>
              <a:rPr lang="en-US" sz="2400" b="1" dirty="0">
                <a:solidFill>
                  <a:srgbClr val="FFFFFF"/>
                </a:solidFill>
                <a:sym typeface="Wingdings 3" pitchFamily="18" charset="2"/>
              </a:rPr>
              <a:t></a:t>
            </a:r>
          </a:p>
        </p:txBody>
      </p:sp>
      <p:grpSp>
        <p:nvGrpSpPr>
          <p:cNvPr id="10" name="Group 4">
            <a:extLst>
              <a:ext uri="{FF2B5EF4-FFF2-40B4-BE49-F238E27FC236}">
                <a16:creationId xmlns:a16="http://schemas.microsoft.com/office/drawing/2014/main" id="{3BC675FC-7710-4C80-94FE-4F531E892697}"/>
              </a:ext>
            </a:extLst>
          </p:cNvPr>
          <p:cNvGrpSpPr>
            <a:grpSpLocks/>
          </p:cNvGrpSpPr>
          <p:nvPr/>
        </p:nvGrpSpPr>
        <p:grpSpPr bwMode="auto">
          <a:xfrm>
            <a:off x="151411" y="2446639"/>
            <a:ext cx="5000954" cy="3391456"/>
            <a:chOff x="3078" y="1062"/>
            <a:chExt cx="2367" cy="2682"/>
          </a:xfrm>
        </p:grpSpPr>
        <p:sp>
          <p:nvSpPr>
            <p:cNvPr id="11" name="Line 5">
              <a:extLst>
                <a:ext uri="{FF2B5EF4-FFF2-40B4-BE49-F238E27FC236}">
                  <a16:creationId xmlns:a16="http://schemas.microsoft.com/office/drawing/2014/main" id="{C07FCF84-C530-4B46-9919-EB13EFF471FD}"/>
                </a:ext>
              </a:extLst>
            </p:cNvPr>
            <p:cNvSpPr>
              <a:spLocks noChangeShapeType="1"/>
            </p:cNvSpPr>
            <p:nvPr/>
          </p:nvSpPr>
          <p:spPr bwMode="auto">
            <a:xfrm>
              <a:off x="4320" y="1728"/>
              <a:ext cx="0" cy="2016"/>
            </a:xfrm>
            <a:prstGeom prst="line">
              <a:avLst/>
            </a:prstGeom>
            <a:noFill/>
            <a:ln w="127000" cap="rnd">
              <a:solidFill>
                <a:schemeClr val="accent2"/>
              </a:solidFill>
              <a:prstDash val="sysDot"/>
              <a:round/>
              <a:headEnd type="none" w="sm" len="sm"/>
              <a:tailEnd type="none" w="sm" len="sm"/>
            </a:ln>
            <a:extLst>
              <a:ext uri="{909E8E84-426E-40DD-AFC4-6F175D3DCCD1}">
                <a14:hiddenFill xmlns:a14="http://schemas.microsoft.com/office/drawing/2010/main">
                  <a:noFill/>
                </a14:hiddenFill>
              </a:ext>
            </a:extLst>
          </p:spPr>
          <p:txBody>
            <a:bodyPr/>
            <a:lstStyle/>
            <a:p>
              <a:endParaRPr lang="en-US" sz="1400" dirty="0"/>
            </a:p>
          </p:txBody>
        </p:sp>
        <p:sp>
          <p:nvSpPr>
            <p:cNvPr id="12" name="Text Box 6">
              <a:extLst>
                <a:ext uri="{FF2B5EF4-FFF2-40B4-BE49-F238E27FC236}">
                  <a16:creationId xmlns:a16="http://schemas.microsoft.com/office/drawing/2014/main" id="{D3380770-47AC-490C-9EEF-E9FAB3B2C98B}"/>
                </a:ext>
              </a:extLst>
            </p:cNvPr>
            <p:cNvSpPr txBox="1">
              <a:spLocks noChangeArrowheads="1"/>
            </p:cNvSpPr>
            <p:nvPr/>
          </p:nvSpPr>
          <p:spPr bwMode="auto">
            <a:xfrm>
              <a:off x="3078" y="1062"/>
              <a:ext cx="929" cy="6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spcBef>
                  <a:spcPct val="20000"/>
                </a:spcBef>
                <a:buClr>
                  <a:srgbClr val="FFFF00"/>
                </a:buClr>
                <a:buFont typeface="Trebuchet MS" panose="020B0603020202020204" pitchFamily="34" charset="0"/>
                <a:buChar char="•"/>
                <a:defRPr sz="3200">
                  <a:solidFill>
                    <a:schemeClr val="bg1"/>
                  </a:solidFill>
                  <a:latin typeface="Trebuchet MS" panose="020B0603020202020204" pitchFamily="34" charset="0"/>
                </a:defRPr>
              </a:lvl1pPr>
              <a:lvl2pPr marL="742950" indent="-285750">
                <a:spcBef>
                  <a:spcPct val="20000"/>
                </a:spcBef>
                <a:buChar char="–"/>
                <a:defRPr sz="2800">
                  <a:solidFill>
                    <a:schemeClr val="bg1"/>
                  </a:solidFill>
                  <a:latin typeface="Trebuchet MS" panose="020B0603020202020204" pitchFamily="34" charset="0"/>
                </a:defRPr>
              </a:lvl2pPr>
              <a:lvl3pPr marL="1143000" indent="-228600">
                <a:spcBef>
                  <a:spcPct val="20000"/>
                </a:spcBef>
                <a:buChar char="•"/>
                <a:defRPr sz="2400">
                  <a:solidFill>
                    <a:schemeClr val="bg1"/>
                  </a:solidFill>
                  <a:latin typeface="Trebuchet MS" panose="020B0603020202020204" pitchFamily="34" charset="0"/>
                </a:defRPr>
              </a:lvl3pPr>
              <a:lvl4pPr marL="1600200" indent="-228600">
                <a:spcBef>
                  <a:spcPct val="20000"/>
                </a:spcBef>
                <a:buChar char="–"/>
                <a:defRPr sz="2000">
                  <a:solidFill>
                    <a:schemeClr val="bg1"/>
                  </a:solidFill>
                  <a:latin typeface="Trebuchet MS" panose="020B0603020202020204" pitchFamily="34" charset="0"/>
                </a:defRPr>
              </a:lvl4pPr>
              <a:lvl5pPr marL="2057400" indent="-228600">
                <a:spcBef>
                  <a:spcPct val="20000"/>
                </a:spcBef>
                <a:buChar char="»"/>
                <a:defRPr sz="2000">
                  <a:solidFill>
                    <a:schemeClr val="bg1"/>
                  </a:solidFill>
                  <a:latin typeface="Trebuchet MS" panose="020B0603020202020204" pitchFamily="34" charset="0"/>
                </a:defRPr>
              </a:lvl5pPr>
              <a:lvl6pPr marL="2514600" indent="-228600" eaLnBrk="0" fontAlgn="base" hangingPunct="0">
                <a:spcBef>
                  <a:spcPct val="20000"/>
                </a:spcBef>
                <a:spcAft>
                  <a:spcPct val="0"/>
                </a:spcAft>
                <a:buChar char="»"/>
                <a:defRPr sz="2000">
                  <a:solidFill>
                    <a:schemeClr val="bg1"/>
                  </a:solidFill>
                  <a:latin typeface="Trebuchet MS" panose="020B0603020202020204" pitchFamily="34" charset="0"/>
                </a:defRPr>
              </a:lvl6pPr>
              <a:lvl7pPr marL="2971800" indent="-228600" eaLnBrk="0" fontAlgn="base" hangingPunct="0">
                <a:spcBef>
                  <a:spcPct val="20000"/>
                </a:spcBef>
                <a:spcAft>
                  <a:spcPct val="0"/>
                </a:spcAft>
                <a:buChar char="»"/>
                <a:defRPr sz="2000">
                  <a:solidFill>
                    <a:schemeClr val="bg1"/>
                  </a:solidFill>
                  <a:latin typeface="Trebuchet MS" panose="020B0603020202020204" pitchFamily="34" charset="0"/>
                </a:defRPr>
              </a:lvl7pPr>
              <a:lvl8pPr marL="3429000" indent="-228600" eaLnBrk="0" fontAlgn="base" hangingPunct="0">
                <a:spcBef>
                  <a:spcPct val="20000"/>
                </a:spcBef>
                <a:spcAft>
                  <a:spcPct val="0"/>
                </a:spcAft>
                <a:buChar char="»"/>
                <a:defRPr sz="2000">
                  <a:solidFill>
                    <a:schemeClr val="bg1"/>
                  </a:solidFill>
                  <a:latin typeface="Trebuchet MS" panose="020B0603020202020204" pitchFamily="34" charset="0"/>
                </a:defRPr>
              </a:lvl8pPr>
              <a:lvl9pPr marL="3886200" indent="-228600" eaLnBrk="0" fontAlgn="base" hangingPunct="0">
                <a:spcBef>
                  <a:spcPct val="20000"/>
                </a:spcBef>
                <a:spcAft>
                  <a:spcPct val="0"/>
                </a:spcAft>
                <a:buChar char="»"/>
                <a:defRPr sz="2000">
                  <a:solidFill>
                    <a:schemeClr val="bg1"/>
                  </a:solidFill>
                  <a:latin typeface="Trebuchet MS" panose="020B0603020202020204" pitchFamily="34" charset="0"/>
                </a:defRPr>
              </a:lvl9pPr>
            </a:lstStyle>
            <a:p>
              <a:pPr algn="ctr">
                <a:spcBef>
                  <a:spcPct val="0"/>
                </a:spcBef>
                <a:buClrTx/>
                <a:buFontTx/>
                <a:buNone/>
              </a:pPr>
              <a:r>
                <a:rPr lang="en-GB" altLang="en-US" sz="1400" b="1" dirty="0">
                  <a:solidFill>
                    <a:schemeClr val="tx1"/>
                  </a:solidFill>
                  <a:latin typeface="Arial" panose="020B0604020202020204" pitchFamily="34" charset="0"/>
                </a:rPr>
                <a:t>Pulmonary Artery Blood</a:t>
              </a:r>
            </a:p>
          </p:txBody>
        </p:sp>
        <p:sp>
          <p:nvSpPr>
            <p:cNvPr id="13" name="Text Box 7">
              <a:extLst>
                <a:ext uri="{FF2B5EF4-FFF2-40B4-BE49-F238E27FC236}">
                  <a16:creationId xmlns:a16="http://schemas.microsoft.com/office/drawing/2014/main" id="{2D99F60F-8706-4544-9649-651AAB09E827}"/>
                </a:ext>
              </a:extLst>
            </p:cNvPr>
            <p:cNvSpPr txBox="1">
              <a:spLocks noChangeArrowheads="1"/>
            </p:cNvSpPr>
            <p:nvPr/>
          </p:nvSpPr>
          <p:spPr bwMode="auto">
            <a:xfrm>
              <a:off x="4659" y="1088"/>
              <a:ext cx="562"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spcBef>
                  <a:spcPct val="20000"/>
                </a:spcBef>
                <a:buClr>
                  <a:srgbClr val="FFFF00"/>
                </a:buClr>
                <a:buFont typeface="Trebuchet MS" panose="020B0603020202020204" pitchFamily="34" charset="0"/>
                <a:buChar char="•"/>
                <a:defRPr sz="3200">
                  <a:solidFill>
                    <a:schemeClr val="bg1"/>
                  </a:solidFill>
                  <a:latin typeface="Trebuchet MS" panose="020B0603020202020204" pitchFamily="34" charset="0"/>
                </a:defRPr>
              </a:lvl1pPr>
              <a:lvl2pPr marL="742950" indent="-285750">
                <a:spcBef>
                  <a:spcPct val="20000"/>
                </a:spcBef>
                <a:buChar char="–"/>
                <a:defRPr sz="2800">
                  <a:solidFill>
                    <a:schemeClr val="bg1"/>
                  </a:solidFill>
                  <a:latin typeface="Trebuchet MS" panose="020B0603020202020204" pitchFamily="34" charset="0"/>
                </a:defRPr>
              </a:lvl2pPr>
              <a:lvl3pPr marL="1143000" indent="-228600">
                <a:spcBef>
                  <a:spcPct val="20000"/>
                </a:spcBef>
                <a:buChar char="•"/>
                <a:defRPr sz="2400">
                  <a:solidFill>
                    <a:schemeClr val="bg1"/>
                  </a:solidFill>
                  <a:latin typeface="Trebuchet MS" panose="020B0603020202020204" pitchFamily="34" charset="0"/>
                </a:defRPr>
              </a:lvl3pPr>
              <a:lvl4pPr marL="1600200" indent="-228600">
                <a:spcBef>
                  <a:spcPct val="20000"/>
                </a:spcBef>
                <a:buChar char="–"/>
                <a:defRPr sz="2000">
                  <a:solidFill>
                    <a:schemeClr val="bg1"/>
                  </a:solidFill>
                  <a:latin typeface="Trebuchet MS" panose="020B0603020202020204" pitchFamily="34" charset="0"/>
                </a:defRPr>
              </a:lvl4pPr>
              <a:lvl5pPr marL="2057400" indent="-228600">
                <a:spcBef>
                  <a:spcPct val="20000"/>
                </a:spcBef>
                <a:buChar char="»"/>
                <a:defRPr sz="2000">
                  <a:solidFill>
                    <a:schemeClr val="bg1"/>
                  </a:solidFill>
                  <a:latin typeface="Trebuchet MS" panose="020B0603020202020204" pitchFamily="34" charset="0"/>
                </a:defRPr>
              </a:lvl5pPr>
              <a:lvl6pPr marL="2514600" indent="-228600" eaLnBrk="0" fontAlgn="base" hangingPunct="0">
                <a:spcBef>
                  <a:spcPct val="20000"/>
                </a:spcBef>
                <a:spcAft>
                  <a:spcPct val="0"/>
                </a:spcAft>
                <a:buChar char="»"/>
                <a:defRPr sz="2000">
                  <a:solidFill>
                    <a:schemeClr val="bg1"/>
                  </a:solidFill>
                  <a:latin typeface="Trebuchet MS" panose="020B0603020202020204" pitchFamily="34" charset="0"/>
                </a:defRPr>
              </a:lvl6pPr>
              <a:lvl7pPr marL="2971800" indent="-228600" eaLnBrk="0" fontAlgn="base" hangingPunct="0">
                <a:spcBef>
                  <a:spcPct val="20000"/>
                </a:spcBef>
                <a:spcAft>
                  <a:spcPct val="0"/>
                </a:spcAft>
                <a:buChar char="»"/>
                <a:defRPr sz="2000">
                  <a:solidFill>
                    <a:schemeClr val="bg1"/>
                  </a:solidFill>
                  <a:latin typeface="Trebuchet MS" panose="020B0603020202020204" pitchFamily="34" charset="0"/>
                </a:defRPr>
              </a:lvl7pPr>
              <a:lvl8pPr marL="3429000" indent="-228600" eaLnBrk="0" fontAlgn="base" hangingPunct="0">
                <a:spcBef>
                  <a:spcPct val="20000"/>
                </a:spcBef>
                <a:spcAft>
                  <a:spcPct val="0"/>
                </a:spcAft>
                <a:buChar char="»"/>
                <a:defRPr sz="2000">
                  <a:solidFill>
                    <a:schemeClr val="bg1"/>
                  </a:solidFill>
                  <a:latin typeface="Trebuchet MS" panose="020B0603020202020204" pitchFamily="34" charset="0"/>
                </a:defRPr>
              </a:lvl8pPr>
              <a:lvl9pPr marL="3886200" indent="-228600" eaLnBrk="0" fontAlgn="base" hangingPunct="0">
                <a:spcBef>
                  <a:spcPct val="20000"/>
                </a:spcBef>
                <a:spcAft>
                  <a:spcPct val="0"/>
                </a:spcAft>
                <a:buChar char="»"/>
                <a:defRPr sz="2000">
                  <a:solidFill>
                    <a:schemeClr val="bg1"/>
                  </a:solidFill>
                  <a:latin typeface="Trebuchet MS" panose="020B0603020202020204" pitchFamily="34" charset="0"/>
                </a:defRPr>
              </a:lvl9pPr>
            </a:lstStyle>
            <a:p>
              <a:pPr algn="ctr">
                <a:spcBef>
                  <a:spcPct val="0"/>
                </a:spcBef>
                <a:buClrTx/>
                <a:buFontTx/>
                <a:buNone/>
              </a:pPr>
              <a:r>
                <a:rPr lang="en-GB" altLang="en-US" sz="1400" b="1" dirty="0">
                  <a:solidFill>
                    <a:schemeClr val="tx1"/>
                  </a:solidFill>
                  <a:latin typeface="Arial" panose="020B0604020202020204" pitchFamily="34" charset="0"/>
                </a:rPr>
                <a:t>Alveolar</a:t>
              </a:r>
            </a:p>
            <a:p>
              <a:pPr algn="ctr">
                <a:spcBef>
                  <a:spcPct val="0"/>
                </a:spcBef>
                <a:buClrTx/>
                <a:buFontTx/>
                <a:buNone/>
              </a:pPr>
              <a:r>
                <a:rPr lang="en-GB" altLang="en-US" sz="1400" b="1" dirty="0">
                  <a:solidFill>
                    <a:schemeClr val="tx1"/>
                  </a:solidFill>
                  <a:latin typeface="Arial" panose="020B0604020202020204" pitchFamily="34" charset="0"/>
                </a:rPr>
                <a:t> Gas</a:t>
              </a:r>
            </a:p>
          </p:txBody>
        </p:sp>
        <p:sp>
          <p:nvSpPr>
            <p:cNvPr id="14" name="Text Box 8">
              <a:extLst>
                <a:ext uri="{FF2B5EF4-FFF2-40B4-BE49-F238E27FC236}">
                  <a16:creationId xmlns:a16="http://schemas.microsoft.com/office/drawing/2014/main" id="{557E7929-EFB7-4DA1-8A68-B7DBA59CAEC9}"/>
                </a:ext>
              </a:extLst>
            </p:cNvPr>
            <p:cNvSpPr txBox="1">
              <a:spLocks noChangeArrowheads="1"/>
            </p:cNvSpPr>
            <p:nvPr/>
          </p:nvSpPr>
          <p:spPr bwMode="auto">
            <a:xfrm>
              <a:off x="3167" y="1996"/>
              <a:ext cx="880" cy="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spcBef>
                  <a:spcPct val="20000"/>
                </a:spcBef>
                <a:buClr>
                  <a:srgbClr val="FFFF00"/>
                </a:buClr>
                <a:buFont typeface="Trebuchet MS" panose="020B0603020202020204" pitchFamily="34" charset="0"/>
                <a:buChar char="•"/>
                <a:defRPr sz="3200">
                  <a:solidFill>
                    <a:schemeClr val="bg1"/>
                  </a:solidFill>
                  <a:latin typeface="Trebuchet MS" panose="020B0603020202020204" pitchFamily="34" charset="0"/>
                </a:defRPr>
              </a:lvl1pPr>
              <a:lvl2pPr marL="742950" indent="-285750">
                <a:spcBef>
                  <a:spcPct val="20000"/>
                </a:spcBef>
                <a:buChar char="–"/>
                <a:defRPr sz="2800">
                  <a:solidFill>
                    <a:schemeClr val="bg1"/>
                  </a:solidFill>
                  <a:latin typeface="Trebuchet MS" panose="020B0603020202020204" pitchFamily="34" charset="0"/>
                </a:defRPr>
              </a:lvl2pPr>
              <a:lvl3pPr marL="1143000" indent="-228600">
                <a:spcBef>
                  <a:spcPct val="20000"/>
                </a:spcBef>
                <a:buChar char="•"/>
                <a:defRPr sz="2400">
                  <a:solidFill>
                    <a:schemeClr val="bg1"/>
                  </a:solidFill>
                  <a:latin typeface="Trebuchet MS" panose="020B0603020202020204" pitchFamily="34" charset="0"/>
                </a:defRPr>
              </a:lvl3pPr>
              <a:lvl4pPr marL="1600200" indent="-228600">
                <a:spcBef>
                  <a:spcPct val="20000"/>
                </a:spcBef>
                <a:buChar char="–"/>
                <a:defRPr sz="2000">
                  <a:solidFill>
                    <a:schemeClr val="bg1"/>
                  </a:solidFill>
                  <a:latin typeface="Trebuchet MS" panose="020B0603020202020204" pitchFamily="34" charset="0"/>
                </a:defRPr>
              </a:lvl4pPr>
              <a:lvl5pPr marL="2057400" indent="-228600">
                <a:spcBef>
                  <a:spcPct val="20000"/>
                </a:spcBef>
                <a:buChar char="»"/>
                <a:defRPr sz="2000">
                  <a:solidFill>
                    <a:schemeClr val="bg1"/>
                  </a:solidFill>
                  <a:latin typeface="Trebuchet MS" panose="020B0603020202020204" pitchFamily="34" charset="0"/>
                </a:defRPr>
              </a:lvl5pPr>
              <a:lvl6pPr marL="2514600" indent="-228600" eaLnBrk="0" fontAlgn="base" hangingPunct="0">
                <a:spcBef>
                  <a:spcPct val="20000"/>
                </a:spcBef>
                <a:spcAft>
                  <a:spcPct val="0"/>
                </a:spcAft>
                <a:buChar char="»"/>
                <a:defRPr sz="2000">
                  <a:solidFill>
                    <a:schemeClr val="bg1"/>
                  </a:solidFill>
                  <a:latin typeface="Trebuchet MS" panose="020B0603020202020204" pitchFamily="34" charset="0"/>
                </a:defRPr>
              </a:lvl6pPr>
              <a:lvl7pPr marL="2971800" indent="-228600" eaLnBrk="0" fontAlgn="base" hangingPunct="0">
                <a:spcBef>
                  <a:spcPct val="20000"/>
                </a:spcBef>
                <a:spcAft>
                  <a:spcPct val="0"/>
                </a:spcAft>
                <a:buChar char="»"/>
                <a:defRPr sz="2000">
                  <a:solidFill>
                    <a:schemeClr val="bg1"/>
                  </a:solidFill>
                  <a:latin typeface="Trebuchet MS" panose="020B0603020202020204" pitchFamily="34" charset="0"/>
                </a:defRPr>
              </a:lvl7pPr>
              <a:lvl8pPr marL="3429000" indent="-228600" eaLnBrk="0" fontAlgn="base" hangingPunct="0">
                <a:spcBef>
                  <a:spcPct val="20000"/>
                </a:spcBef>
                <a:spcAft>
                  <a:spcPct val="0"/>
                </a:spcAft>
                <a:buChar char="»"/>
                <a:defRPr sz="2000">
                  <a:solidFill>
                    <a:schemeClr val="bg1"/>
                  </a:solidFill>
                  <a:latin typeface="Trebuchet MS" panose="020B0603020202020204" pitchFamily="34" charset="0"/>
                </a:defRPr>
              </a:lvl8pPr>
              <a:lvl9pPr marL="3886200" indent="-228600" eaLnBrk="0" fontAlgn="base" hangingPunct="0">
                <a:spcBef>
                  <a:spcPct val="20000"/>
                </a:spcBef>
                <a:spcAft>
                  <a:spcPct val="0"/>
                </a:spcAft>
                <a:buChar char="»"/>
                <a:defRPr sz="2000">
                  <a:solidFill>
                    <a:schemeClr val="bg1"/>
                  </a:solidFill>
                  <a:latin typeface="Trebuchet MS" panose="020B0603020202020204" pitchFamily="34" charset="0"/>
                </a:defRPr>
              </a:lvl9pPr>
            </a:lstStyle>
            <a:p>
              <a:pPr>
                <a:spcBef>
                  <a:spcPct val="0"/>
                </a:spcBef>
                <a:buClrTx/>
                <a:buFontTx/>
                <a:buNone/>
              </a:pPr>
              <a:r>
                <a:rPr lang="en-GB" altLang="en-US" sz="2000" b="1" dirty="0">
                  <a:solidFill>
                    <a:schemeClr val="tx1"/>
                  </a:solidFill>
                  <a:latin typeface="Arial" panose="020B0604020202020204" pitchFamily="34" charset="0"/>
                </a:rPr>
                <a:t>pO</a:t>
              </a:r>
              <a:r>
                <a:rPr lang="en-GB" altLang="en-US" sz="2000" b="1" baseline="-25000" dirty="0">
                  <a:solidFill>
                    <a:schemeClr val="tx1"/>
                  </a:solidFill>
                  <a:latin typeface="Arial" panose="020B0604020202020204" pitchFamily="34" charset="0"/>
                </a:rPr>
                <a:t>2</a:t>
              </a:r>
              <a:r>
                <a:rPr lang="en-GB" altLang="en-US" sz="2000" b="1" dirty="0">
                  <a:solidFill>
                    <a:schemeClr val="tx1"/>
                  </a:solidFill>
                  <a:latin typeface="Arial" panose="020B0604020202020204" pitchFamily="34" charset="0"/>
                </a:rPr>
                <a:t>=~6.0 KPa</a:t>
              </a:r>
            </a:p>
          </p:txBody>
        </p:sp>
        <p:sp>
          <p:nvSpPr>
            <p:cNvPr id="15" name="Text Box 9">
              <a:extLst>
                <a:ext uri="{FF2B5EF4-FFF2-40B4-BE49-F238E27FC236}">
                  <a16:creationId xmlns:a16="http://schemas.microsoft.com/office/drawing/2014/main" id="{4453A9AC-EBE5-4992-B3DB-4C52EF3D7975}"/>
                </a:ext>
              </a:extLst>
            </p:cNvPr>
            <p:cNvSpPr txBox="1">
              <a:spLocks noChangeArrowheads="1"/>
            </p:cNvSpPr>
            <p:nvPr/>
          </p:nvSpPr>
          <p:spPr bwMode="auto">
            <a:xfrm>
              <a:off x="4536" y="1996"/>
              <a:ext cx="877" cy="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spcBef>
                  <a:spcPct val="20000"/>
                </a:spcBef>
                <a:buClr>
                  <a:srgbClr val="FFFF00"/>
                </a:buClr>
                <a:buFont typeface="Trebuchet MS" panose="020B0603020202020204" pitchFamily="34" charset="0"/>
                <a:buChar char="•"/>
                <a:defRPr sz="3200">
                  <a:solidFill>
                    <a:schemeClr val="bg1"/>
                  </a:solidFill>
                  <a:latin typeface="Trebuchet MS" panose="020B0603020202020204" pitchFamily="34" charset="0"/>
                </a:defRPr>
              </a:lvl1pPr>
              <a:lvl2pPr marL="742950" indent="-285750">
                <a:spcBef>
                  <a:spcPct val="20000"/>
                </a:spcBef>
                <a:buChar char="–"/>
                <a:defRPr sz="2800">
                  <a:solidFill>
                    <a:schemeClr val="bg1"/>
                  </a:solidFill>
                  <a:latin typeface="Trebuchet MS" panose="020B0603020202020204" pitchFamily="34" charset="0"/>
                </a:defRPr>
              </a:lvl2pPr>
              <a:lvl3pPr marL="1143000" indent="-228600">
                <a:spcBef>
                  <a:spcPct val="20000"/>
                </a:spcBef>
                <a:buChar char="•"/>
                <a:defRPr sz="2400">
                  <a:solidFill>
                    <a:schemeClr val="bg1"/>
                  </a:solidFill>
                  <a:latin typeface="Trebuchet MS" panose="020B0603020202020204" pitchFamily="34" charset="0"/>
                </a:defRPr>
              </a:lvl3pPr>
              <a:lvl4pPr marL="1600200" indent="-228600">
                <a:spcBef>
                  <a:spcPct val="20000"/>
                </a:spcBef>
                <a:buChar char="–"/>
                <a:defRPr sz="2000">
                  <a:solidFill>
                    <a:schemeClr val="bg1"/>
                  </a:solidFill>
                  <a:latin typeface="Trebuchet MS" panose="020B0603020202020204" pitchFamily="34" charset="0"/>
                </a:defRPr>
              </a:lvl4pPr>
              <a:lvl5pPr marL="2057400" indent="-228600">
                <a:spcBef>
                  <a:spcPct val="20000"/>
                </a:spcBef>
                <a:buChar char="»"/>
                <a:defRPr sz="2000">
                  <a:solidFill>
                    <a:schemeClr val="bg1"/>
                  </a:solidFill>
                  <a:latin typeface="Trebuchet MS" panose="020B0603020202020204" pitchFamily="34" charset="0"/>
                </a:defRPr>
              </a:lvl5pPr>
              <a:lvl6pPr marL="2514600" indent="-228600" eaLnBrk="0" fontAlgn="base" hangingPunct="0">
                <a:spcBef>
                  <a:spcPct val="20000"/>
                </a:spcBef>
                <a:spcAft>
                  <a:spcPct val="0"/>
                </a:spcAft>
                <a:buChar char="»"/>
                <a:defRPr sz="2000">
                  <a:solidFill>
                    <a:schemeClr val="bg1"/>
                  </a:solidFill>
                  <a:latin typeface="Trebuchet MS" panose="020B0603020202020204" pitchFamily="34" charset="0"/>
                </a:defRPr>
              </a:lvl6pPr>
              <a:lvl7pPr marL="2971800" indent="-228600" eaLnBrk="0" fontAlgn="base" hangingPunct="0">
                <a:spcBef>
                  <a:spcPct val="20000"/>
                </a:spcBef>
                <a:spcAft>
                  <a:spcPct val="0"/>
                </a:spcAft>
                <a:buChar char="»"/>
                <a:defRPr sz="2000">
                  <a:solidFill>
                    <a:schemeClr val="bg1"/>
                  </a:solidFill>
                  <a:latin typeface="Trebuchet MS" panose="020B0603020202020204" pitchFamily="34" charset="0"/>
                </a:defRPr>
              </a:lvl7pPr>
              <a:lvl8pPr marL="3429000" indent="-228600" eaLnBrk="0" fontAlgn="base" hangingPunct="0">
                <a:spcBef>
                  <a:spcPct val="20000"/>
                </a:spcBef>
                <a:spcAft>
                  <a:spcPct val="0"/>
                </a:spcAft>
                <a:buChar char="»"/>
                <a:defRPr sz="2000">
                  <a:solidFill>
                    <a:schemeClr val="bg1"/>
                  </a:solidFill>
                  <a:latin typeface="Trebuchet MS" panose="020B0603020202020204" pitchFamily="34" charset="0"/>
                </a:defRPr>
              </a:lvl8pPr>
              <a:lvl9pPr marL="3886200" indent="-228600" eaLnBrk="0" fontAlgn="base" hangingPunct="0">
                <a:spcBef>
                  <a:spcPct val="20000"/>
                </a:spcBef>
                <a:spcAft>
                  <a:spcPct val="0"/>
                </a:spcAft>
                <a:buChar char="»"/>
                <a:defRPr sz="2000">
                  <a:solidFill>
                    <a:schemeClr val="bg1"/>
                  </a:solidFill>
                  <a:latin typeface="Trebuchet MS" panose="020B0603020202020204" pitchFamily="34" charset="0"/>
                </a:defRPr>
              </a:lvl9pPr>
            </a:lstStyle>
            <a:p>
              <a:pPr>
                <a:spcBef>
                  <a:spcPct val="0"/>
                </a:spcBef>
                <a:buClrTx/>
                <a:buFontTx/>
                <a:buNone/>
              </a:pPr>
              <a:r>
                <a:rPr lang="en-GB" altLang="en-US" sz="2000" b="1" dirty="0">
                  <a:solidFill>
                    <a:schemeClr val="tx1"/>
                  </a:solidFill>
                  <a:latin typeface="Arial" panose="020B0604020202020204" pitchFamily="34" charset="0"/>
                </a:rPr>
                <a:t>pO</a:t>
              </a:r>
              <a:r>
                <a:rPr lang="en-GB" altLang="en-US" sz="2000" b="1" baseline="-25000" dirty="0">
                  <a:solidFill>
                    <a:schemeClr val="tx1"/>
                  </a:solidFill>
                  <a:latin typeface="Arial" panose="020B0604020202020204" pitchFamily="34" charset="0"/>
                </a:rPr>
                <a:t>2</a:t>
              </a:r>
              <a:r>
                <a:rPr lang="en-GB" altLang="en-US" sz="2000" b="1" dirty="0">
                  <a:solidFill>
                    <a:schemeClr val="tx1"/>
                  </a:solidFill>
                  <a:latin typeface="Arial" panose="020B0604020202020204" pitchFamily="34" charset="0"/>
                </a:rPr>
                <a:t>=13.3 KPa</a:t>
              </a:r>
            </a:p>
          </p:txBody>
        </p:sp>
        <p:sp>
          <p:nvSpPr>
            <p:cNvPr id="16" name="Line 10">
              <a:extLst>
                <a:ext uri="{FF2B5EF4-FFF2-40B4-BE49-F238E27FC236}">
                  <a16:creationId xmlns:a16="http://schemas.microsoft.com/office/drawing/2014/main" id="{E3C15106-CF2A-4670-9AC2-7155A6DDB831}"/>
                </a:ext>
              </a:extLst>
            </p:cNvPr>
            <p:cNvSpPr>
              <a:spLocks noChangeShapeType="1"/>
            </p:cNvSpPr>
            <p:nvPr/>
          </p:nvSpPr>
          <p:spPr bwMode="auto">
            <a:xfrm flipH="1">
              <a:off x="4080" y="2160"/>
              <a:ext cx="432" cy="0"/>
            </a:xfrm>
            <a:prstGeom prst="line">
              <a:avLst/>
            </a:prstGeom>
            <a:noFill/>
            <a:ln w="127000">
              <a:solidFill>
                <a:schemeClr val="accent1"/>
              </a:solidFill>
              <a:round/>
              <a:headEnd type="none" w="sm" len="sm"/>
              <a:tailEnd type="triangle" w="sm" len="sm"/>
            </a:ln>
            <a:extLst>
              <a:ext uri="{909E8E84-426E-40DD-AFC4-6F175D3DCCD1}">
                <a14:hiddenFill xmlns:a14="http://schemas.microsoft.com/office/drawing/2010/main">
                  <a:noFill/>
                </a14:hiddenFill>
              </a:ext>
            </a:extLst>
          </p:spPr>
          <p:txBody>
            <a:bodyPr/>
            <a:lstStyle/>
            <a:p>
              <a:endParaRPr lang="en-US" sz="1400"/>
            </a:p>
          </p:txBody>
        </p:sp>
        <p:sp>
          <p:nvSpPr>
            <p:cNvPr id="17" name="Text Box 11">
              <a:extLst>
                <a:ext uri="{FF2B5EF4-FFF2-40B4-BE49-F238E27FC236}">
                  <a16:creationId xmlns:a16="http://schemas.microsoft.com/office/drawing/2014/main" id="{BCCEC001-60F9-479E-BEEB-F4A559E0C58F}"/>
                </a:ext>
              </a:extLst>
            </p:cNvPr>
            <p:cNvSpPr txBox="1">
              <a:spLocks noChangeArrowheads="1"/>
            </p:cNvSpPr>
            <p:nvPr/>
          </p:nvSpPr>
          <p:spPr bwMode="auto">
            <a:xfrm>
              <a:off x="3109" y="2729"/>
              <a:ext cx="968" cy="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spcBef>
                  <a:spcPct val="20000"/>
                </a:spcBef>
                <a:buClr>
                  <a:srgbClr val="FFFF00"/>
                </a:buClr>
                <a:buFont typeface="Trebuchet MS" panose="020B0603020202020204" pitchFamily="34" charset="0"/>
                <a:buChar char="•"/>
                <a:defRPr sz="3200">
                  <a:solidFill>
                    <a:schemeClr val="bg1"/>
                  </a:solidFill>
                  <a:latin typeface="Trebuchet MS" panose="020B0603020202020204" pitchFamily="34" charset="0"/>
                </a:defRPr>
              </a:lvl1pPr>
              <a:lvl2pPr marL="742950" indent="-285750">
                <a:spcBef>
                  <a:spcPct val="20000"/>
                </a:spcBef>
                <a:buChar char="–"/>
                <a:defRPr sz="2800">
                  <a:solidFill>
                    <a:schemeClr val="bg1"/>
                  </a:solidFill>
                  <a:latin typeface="Trebuchet MS" panose="020B0603020202020204" pitchFamily="34" charset="0"/>
                </a:defRPr>
              </a:lvl2pPr>
              <a:lvl3pPr marL="1143000" indent="-228600">
                <a:spcBef>
                  <a:spcPct val="20000"/>
                </a:spcBef>
                <a:buChar char="•"/>
                <a:defRPr sz="2400">
                  <a:solidFill>
                    <a:schemeClr val="bg1"/>
                  </a:solidFill>
                  <a:latin typeface="Trebuchet MS" panose="020B0603020202020204" pitchFamily="34" charset="0"/>
                </a:defRPr>
              </a:lvl3pPr>
              <a:lvl4pPr marL="1600200" indent="-228600">
                <a:spcBef>
                  <a:spcPct val="20000"/>
                </a:spcBef>
                <a:buChar char="–"/>
                <a:defRPr sz="2000">
                  <a:solidFill>
                    <a:schemeClr val="bg1"/>
                  </a:solidFill>
                  <a:latin typeface="Trebuchet MS" panose="020B0603020202020204" pitchFamily="34" charset="0"/>
                </a:defRPr>
              </a:lvl4pPr>
              <a:lvl5pPr marL="2057400" indent="-228600">
                <a:spcBef>
                  <a:spcPct val="20000"/>
                </a:spcBef>
                <a:buChar char="»"/>
                <a:defRPr sz="2000">
                  <a:solidFill>
                    <a:schemeClr val="bg1"/>
                  </a:solidFill>
                  <a:latin typeface="Trebuchet MS" panose="020B0603020202020204" pitchFamily="34" charset="0"/>
                </a:defRPr>
              </a:lvl5pPr>
              <a:lvl6pPr marL="2514600" indent="-228600" eaLnBrk="0" fontAlgn="base" hangingPunct="0">
                <a:spcBef>
                  <a:spcPct val="20000"/>
                </a:spcBef>
                <a:spcAft>
                  <a:spcPct val="0"/>
                </a:spcAft>
                <a:buChar char="»"/>
                <a:defRPr sz="2000">
                  <a:solidFill>
                    <a:schemeClr val="bg1"/>
                  </a:solidFill>
                  <a:latin typeface="Trebuchet MS" panose="020B0603020202020204" pitchFamily="34" charset="0"/>
                </a:defRPr>
              </a:lvl6pPr>
              <a:lvl7pPr marL="2971800" indent="-228600" eaLnBrk="0" fontAlgn="base" hangingPunct="0">
                <a:spcBef>
                  <a:spcPct val="20000"/>
                </a:spcBef>
                <a:spcAft>
                  <a:spcPct val="0"/>
                </a:spcAft>
                <a:buChar char="»"/>
                <a:defRPr sz="2000">
                  <a:solidFill>
                    <a:schemeClr val="bg1"/>
                  </a:solidFill>
                  <a:latin typeface="Trebuchet MS" panose="020B0603020202020204" pitchFamily="34" charset="0"/>
                </a:defRPr>
              </a:lvl7pPr>
              <a:lvl8pPr marL="3429000" indent="-228600" eaLnBrk="0" fontAlgn="base" hangingPunct="0">
                <a:spcBef>
                  <a:spcPct val="20000"/>
                </a:spcBef>
                <a:spcAft>
                  <a:spcPct val="0"/>
                </a:spcAft>
                <a:buChar char="»"/>
                <a:defRPr sz="2000">
                  <a:solidFill>
                    <a:schemeClr val="bg1"/>
                  </a:solidFill>
                  <a:latin typeface="Trebuchet MS" panose="020B0603020202020204" pitchFamily="34" charset="0"/>
                </a:defRPr>
              </a:lvl8pPr>
              <a:lvl9pPr marL="3886200" indent="-228600" eaLnBrk="0" fontAlgn="base" hangingPunct="0">
                <a:spcBef>
                  <a:spcPct val="20000"/>
                </a:spcBef>
                <a:spcAft>
                  <a:spcPct val="0"/>
                </a:spcAft>
                <a:buChar char="»"/>
                <a:defRPr sz="2000">
                  <a:solidFill>
                    <a:schemeClr val="bg1"/>
                  </a:solidFill>
                  <a:latin typeface="Trebuchet MS" panose="020B0603020202020204" pitchFamily="34" charset="0"/>
                </a:defRPr>
              </a:lvl9pPr>
            </a:lstStyle>
            <a:p>
              <a:pPr>
                <a:spcBef>
                  <a:spcPct val="0"/>
                </a:spcBef>
                <a:buClrTx/>
                <a:buFontTx/>
                <a:buNone/>
              </a:pPr>
              <a:r>
                <a:rPr lang="en-GB" altLang="en-US" sz="2000" b="1" dirty="0">
                  <a:solidFill>
                    <a:schemeClr val="tx1"/>
                  </a:solidFill>
                  <a:latin typeface="Arial" panose="020B0604020202020204" pitchFamily="34" charset="0"/>
                </a:rPr>
                <a:t>pCO</a:t>
              </a:r>
              <a:r>
                <a:rPr lang="en-GB" altLang="en-US" sz="2000" b="1" baseline="-25000" dirty="0">
                  <a:solidFill>
                    <a:schemeClr val="tx1"/>
                  </a:solidFill>
                  <a:latin typeface="Arial" panose="020B0604020202020204" pitchFamily="34" charset="0"/>
                </a:rPr>
                <a:t>2</a:t>
              </a:r>
              <a:r>
                <a:rPr lang="en-GB" altLang="en-US" sz="2000" b="1" dirty="0">
                  <a:solidFill>
                    <a:schemeClr val="tx1"/>
                  </a:solidFill>
                  <a:latin typeface="Arial" panose="020B0604020202020204" pitchFamily="34" charset="0"/>
                </a:rPr>
                <a:t>=~6.5 KPa</a:t>
              </a:r>
            </a:p>
          </p:txBody>
        </p:sp>
        <p:sp>
          <p:nvSpPr>
            <p:cNvPr id="18" name="Text Box 12">
              <a:extLst>
                <a:ext uri="{FF2B5EF4-FFF2-40B4-BE49-F238E27FC236}">
                  <a16:creationId xmlns:a16="http://schemas.microsoft.com/office/drawing/2014/main" id="{61DED541-62A5-46FF-9F62-E934D2577CFB}"/>
                </a:ext>
              </a:extLst>
            </p:cNvPr>
            <p:cNvSpPr txBox="1">
              <a:spLocks noChangeArrowheads="1"/>
            </p:cNvSpPr>
            <p:nvPr/>
          </p:nvSpPr>
          <p:spPr bwMode="auto">
            <a:xfrm>
              <a:off x="4547" y="2745"/>
              <a:ext cx="898" cy="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spcBef>
                  <a:spcPct val="20000"/>
                </a:spcBef>
                <a:buClr>
                  <a:srgbClr val="FFFF00"/>
                </a:buClr>
                <a:buFont typeface="Trebuchet MS" panose="020B0603020202020204" pitchFamily="34" charset="0"/>
                <a:buChar char="•"/>
                <a:defRPr sz="3200">
                  <a:solidFill>
                    <a:schemeClr val="bg1"/>
                  </a:solidFill>
                  <a:latin typeface="Trebuchet MS" panose="020B0603020202020204" pitchFamily="34" charset="0"/>
                </a:defRPr>
              </a:lvl1pPr>
              <a:lvl2pPr marL="742950" indent="-285750">
                <a:spcBef>
                  <a:spcPct val="20000"/>
                </a:spcBef>
                <a:buChar char="–"/>
                <a:defRPr sz="2800">
                  <a:solidFill>
                    <a:schemeClr val="bg1"/>
                  </a:solidFill>
                  <a:latin typeface="Trebuchet MS" panose="020B0603020202020204" pitchFamily="34" charset="0"/>
                </a:defRPr>
              </a:lvl2pPr>
              <a:lvl3pPr marL="1143000" indent="-228600">
                <a:spcBef>
                  <a:spcPct val="20000"/>
                </a:spcBef>
                <a:buChar char="•"/>
                <a:defRPr sz="2400">
                  <a:solidFill>
                    <a:schemeClr val="bg1"/>
                  </a:solidFill>
                  <a:latin typeface="Trebuchet MS" panose="020B0603020202020204" pitchFamily="34" charset="0"/>
                </a:defRPr>
              </a:lvl3pPr>
              <a:lvl4pPr marL="1600200" indent="-228600">
                <a:spcBef>
                  <a:spcPct val="20000"/>
                </a:spcBef>
                <a:buChar char="–"/>
                <a:defRPr sz="2000">
                  <a:solidFill>
                    <a:schemeClr val="bg1"/>
                  </a:solidFill>
                  <a:latin typeface="Trebuchet MS" panose="020B0603020202020204" pitchFamily="34" charset="0"/>
                </a:defRPr>
              </a:lvl4pPr>
              <a:lvl5pPr marL="2057400" indent="-228600">
                <a:spcBef>
                  <a:spcPct val="20000"/>
                </a:spcBef>
                <a:buChar char="»"/>
                <a:defRPr sz="2000">
                  <a:solidFill>
                    <a:schemeClr val="bg1"/>
                  </a:solidFill>
                  <a:latin typeface="Trebuchet MS" panose="020B0603020202020204" pitchFamily="34" charset="0"/>
                </a:defRPr>
              </a:lvl5pPr>
              <a:lvl6pPr marL="2514600" indent="-228600" eaLnBrk="0" fontAlgn="base" hangingPunct="0">
                <a:spcBef>
                  <a:spcPct val="20000"/>
                </a:spcBef>
                <a:spcAft>
                  <a:spcPct val="0"/>
                </a:spcAft>
                <a:buChar char="»"/>
                <a:defRPr sz="2000">
                  <a:solidFill>
                    <a:schemeClr val="bg1"/>
                  </a:solidFill>
                  <a:latin typeface="Trebuchet MS" panose="020B0603020202020204" pitchFamily="34" charset="0"/>
                </a:defRPr>
              </a:lvl6pPr>
              <a:lvl7pPr marL="2971800" indent="-228600" eaLnBrk="0" fontAlgn="base" hangingPunct="0">
                <a:spcBef>
                  <a:spcPct val="20000"/>
                </a:spcBef>
                <a:spcAft>
                  <a:spcPct val="0"/>
                </a:spcAft>
                <a:buChar char="»"/>
                <a:defRPr sz="2000">
                  <a:solidFill>
                    <a:schemeClr val="bg1"/>
                  </a:solidFill>
                  <a:latin typeface="Trebuchet MS" panose="020B0603020202020204" pitchFamily="34" charset="0"/>
                </a:defRPr>
              </a:lvl7pPr>
              <a:lvl8pPr marL="3429000" indent="-228600" eaLnBrk="0" fontAlgn="base" hangingPunct="0">
                <a:spcBef>
                  <a:spcPct val="20000"/>
                </a:spcBef>
                <a:spcAft>
                  <a:spcPct val="0"/>
                </a:spcAft>
                <a:buChar char="»"/>
                <a:defRPr sz="2000">
                  <a:solidFill>
                    <a:schemeClr val="bg1"/>
                  </a:solidFill>
                  <a:latin typeface="Trebuchet MS" panose="020B0603020202020204" pitchFamily="34" charset="0"/>
                </a:defRPr>
              </a:lvl8pPr>
              <a:lvl9pPr marL="3886200" indent="-228600" eaLnBrk="0" fontAlgn="base" hangingPunct="0">
                <a:spcBef>
                  <a:spcPct val="20000"/>
                </a:spcBef>
                <a:spcAft>
                  <a:spcPct val="0"/>
                </a:spcAft>
                <a:buChar char="»"/>
                <a:defRPr sz="2000">
                  <a:solidFill>
                    <a:schemeClr val="bg1"/>
                  </a:solidFill>
                  <a:latin typeface="Trebuchet MS" panose="020B0603020202020204" pitchFamily="34" charset="0"/>
                </a:defRPr>
              </a:lvl9pPr>
            </a:lstStyle>
            <a:p>
              <a:pPr>
                <a:spcBef>
                  <a:spcPct val="0"/>
                </a:spcBef>
                <a:buClrTx/>
                <a:buFontTx/>
                <a:buNone/>
              </a:pPr>
              <a:r>
                <a:rPr lang="en-GB" altLang="en-US" sz="2000" b="1" dirty="0">
                  <a:solidFill>
                    <a:schemeClr val="tx1"/>
                  </a:solidFill>
                  <a:latin typeface="Arial" panose="020B0604020202020204" pitchFamily="34" charset="0"/>
                </a:rPr>
                <a:t>pCO</a:t>
              </a:r>
              <a:r>
                <a:rPr lang="en-GB" altLang="en-US" sz="2000" b="1" baseline="-25000" dirty="0">
                  <a:solidFill>
                    <a:schemeClr val="tx1"/>
                  </a:solidFill>
                  <a:latin typeface="Arial" panose="020B0604020202020204" pitchFamily="34" charset="0"/>
                </a:rPr>
                <a:t>2</a:t>
              </a:r>
              <a:r>
                <a:rPr lang="en-GB" altLang="en-US" sz="2000" b="1" dirty="0">
                  <a:solidFill>
                    <a:schemeClr val="tx1"/>
                  </a:solidFill>
                  <a:latin typeface="Arial" panose="020B0604020202020204" pitchFamily="34" charset="0"/>
                </a:rPr>
                <a:t>=5.3 KPa</a:t>
              </a:r>
            </a:p>
          </p:txBody>
        </p:sp>
        <p:sp>
          <p:nvSpPr>
            <p:cNvPr id="19" name="Line 13">
              <a:extLst>
                <a:ext uri="{FF2B5EF4-FFF2-40B4-BE49-F238E27FC236}">
                  <a16:creationId xmlns:a16="http://schemas.microsoft.com/office/drawing/2014/main" id="{836B5205-BF47-4581-A4B2-6C503CA0BE45}"/>
                </a:ext>
              </a:extLst>
            </p:cNvPr>
            <p:cNvSpPr>
              <a:spLocks noChangeShapeType="1"/>
            </p:cNvSpPr>
            <p:nvPr/>
          </p:nvSpPr>
          <p:spPr bwMode="auto">
            <a:xfrm>
              <a:off x="4128" y="2928"/>
              <a:ext cx="384" cy="0"/>
            </a:xfrm>
            <a:prstGeom prst="line">
              <a:avLst/>
            </a:prstGeom>
            <a:noFill/>
            <a:ln w="127000">
              <a:solidFill>
                <a:srgbClr val="00FF00"/>
              </a:solidFill>
              <a:round/>
              <a:headEnd type="none" w="sm" len="sm"/>
              <a:tailEnd type="triangle" w="sm" len="sm"/>
            </a:ln>
            <a:extLst>
              <a:ext uri="{909E8E84-426E-40DD-AFC4-6F175D3DCCD1}">
                <a14:hiddenFill xmlns:a14="http://schemas.microsoft.com/office/drawing/2010/main">
                  <a:noFill/>
                </a14:hiddenFill>
              </a:ext>
            </a:extLst>
          </p:spPr>
          <p:txBody>
            <a:bodyPr/>
            <a:lstStyle/>
            <a:p>
              <a:endParaRPr lang="en-US" sz="1400"/>
            </a:p>
          </p:txBody>
        </p:sp>
      </p:grpSp>
      <p:pic>
        <p:nvPicPr>
          <p:cNvPr id="8" name="Picture 7">
            <a:extLst>
              <a:ext uri="{FF2B5EF4-FFF2-40B4-BE49-F238E27FC236}">
                <a16:creationId xmlns:a16="http://schemas.microsoft.com/office/drawing/2014/main" id="{D008CBE8-CAC2-4F49-AE11-504D4D3ED00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324492" y="6035812"/>
            <a:ext cx="867508" cy="820524"/>
          </a:xfrm>
          <a:prstGeom prst="rect">
            <a:avLst/>
          </a:prstGeom>
        </p:spPr>
      </p:pic>
      <p:sp>
        <p:nvSpPr>
          <p:cNvPr id="20" name="TextBox 19">
            <a:extLst>
              <a:ext uri="{FF2B5EF4-FFF2-40B4-BE49-F238E27FC236}">
                <a16:creationId xmlns:a16="http://schemas.microsoft.com/office/drawing/2014/main" id="{F13CBDC7-19D4-4CEC-970D-FFE48D92ECDC}"/>
              </a:ext>
            </a:extLst>
          </p:cNvPr>
          <p:cNvSpPr txBox="1"/>
          <p:nvPr/>
        </p:nvSpPr>
        <p:spPr>
          <a:xfrm>
            <a:off x="11258551" y="704276"/>
            <a:ext cx="933449" cy="584775"/>
          </a:xfrm>
          <a:prstGeom prst="rect">
            <a:avLst/>
          </a:prstGeom>
          <a:noFill/>
        </p:spPr>
        <p:txBody>
          <a:bodyPr wrap="square" rtlCol="0">
            <a:spAutoFit/>
          </a:bodyPr>
          <a:lstStyle/>
          <a:p>
            <a:pPr algn="ctr"/>
            <a:r>
              <a:rPr lang="en-US" sz="3200" b="1" dirty="0">
                <a:solidFill>
                  <a:srgbClr val="FF0000"/>
                </a:solidFill>
              </a:rPr>
              <a:t>LO1</a:t>
            </a:r>
          </a:p>
        </p:txBody>
      </p:sp>
      <p:sp>
        <p:nvSpPr>
          <p:cNvPr id="21" name="TextBox 20">
            <a:extLst>
              <a:ext uri="{FF2B5EF4-FFF2-40B4-BE49-F238E27FC236}">
                <a16:creationId xmlns:a16="http://schemas.microsoft.com/office/drawing/2014/main" id="{7B1CD1DD-460F-4827-8BCF-11E965F8B0B1}"/>
              </a:ext>
            </a:extLst>
          </p:cNvPr>
          <p:cNvSpPr txBox="1"/>
          <p:nvPr/>
        </p:nvSpPr>
        <p:spPr>
          <a:xfrm>
            <a:off x="3107338" y="850514"/>
            <a:ext cx="6782097" cy="461665"/>
          </a:xfrm>
          <a:prstGeom prst="rect">
            <a:avLst/>
          </a:prstGeom>
          <a:noFill/>
        </p:spPr>
        <p:txBody>
          <a:bodyPr wrap="square" rtlCol="0">
            <a:spAutoFit/>
          </a:bodyPr>
          <a:lstStyle/>
          <a:p>
            <a:r>
              <a:rPr lang="en-US" b="1" dirty="0">
                <a:solidFill>
                  <a:srgbClr val="FF0000"/>
                </a:solidFill>
              </a:rPr>
              <a:t>(</a:t>
            </a:r>
            <a:r>
              <a:rPr lang="en-US" sz="2400" b="1" dirty="0">
                <a:solidFill>
                  <a:srgbClr val="FF0000"/>
                </a:solidFill>
              </a:rPr>
              <a:t>Simple diffusion from high to low concentration</a:t>
            </a:r>
            <a:r>
              <a:rPr lang="en-US" b="1" dirty="0">
                <a:solidFill>
                  <a:srgbClr val="FF0000"/>
                </a:solidFill>
              </a:rPr>
              <a:t>)</a:t>
            </a:r>
          </a:p>
        </p:txBody>
      </p:sp>
      <p:grpSp>
        <p:nvGrpSpPr>
          <p:cNvPr id="34" name="Group 33">
            <a:extLst>
              <a:ext uri="{FF2B5EF4-FFF2-40B4-BE49-F238E27FC236}">
                <a16:creationId xmlns:a16="http://schemas.microsoft.com/office/drawing/2014/main" id="{C65E55A7-0F0D-4FCF-AE8C-378EDAF7E8B5}"/>
              </a:ext>
            </a:extLst>
          </p:cNvPr>
          <p:cNvGrpSpPr/>
          <p:nvPr/>
        </p:nvGrpSpPr>
        <p:grpSpPr>
          <a:xfrm>
            <a:off x="5631965" y="1925669"/>
            <a:ext cx="5972173" cy="4448735"/>
            <a:chOff x="5631965" y="1925669"/>
            <a:chExt cx="5972173" cy="4448735"/>
          </a:xfrm>
        </p:grpSpPr>
        <p:pic>
          <p:nvPicPr>
            <p:cNvPr id="23" name="Picture 22">
              <a:extLst>
                <a:ext uri="{FF2B5EF4-FFF2-40B4-BE49-F238E27FC236}">
                  <a16:creationId xmlns:a16="http://schemas.microsoft.com/office/drawing/2014/main" id="{D8EA0C93-0C4B-4A8F-B876-2B01228E191E}"/>
                </a:ext>
              </a:extLst>
            </p:cNvPr>
            <p:cNvPicPr>
              <a:picLocks noChangeAspect="1"/>
            </p:cNvPicPr>
            <p:nvPr/>
          </p:nvPicPr>
          <p:blipFill>
            <a:blip r:embed="rId5"/>
            <a:stretch>
              <a:fillRect/>
            </a:stretch>
          </p:blipFill>
          <p:spPr>
            <a:xfrm>
              <a:off x="5631965" y="1925669"/>
              <a:ext cx="5972173" cy="4448735"/>
            </a:xfrm>
            <a:prstGeom prst="rect">
              <a:avLst/>
            </a:prstGeom>
          </p:spPr>
        </p:pic>
        <p:sp>
          <p:nvSpPr>
            <p:cNvPr id="27" name="TextBox 26">
              <a:extLst>
                <a:ext uri="{FF2B5EF4-FFF2-40B4-BE49-F238E27FC236}">
                  <a16:creationId xmlns:a16="http://schemas.microsoft.com/office/drawing/2014/main" id="{ECDF9F67-6FC4-4A9E-A080-2E2D4921FC83}"/>
                </a:ext>
              </a:extLst>
            </p:cNvPr>
            <p:cNvSpPr txBox="1"/>
            <p:nvPr/>
          </p:nvSpPr>
          <p:spPr>
            <a:xfrm>
              <a:off x="7701473" y="4173762"/>
              <a:ext cx="1699158" cy="338554"/>
            </a:xfrm>
            <a:prstGeom prst="rect">
              <a:avLst/>
            </a:prstGeom>
            <a:solidFill>
              <a:schemeClr val="accent2">
                <a:lumMod val="20000"/>
                <a:lumOff val="80000"/>
              </a:schemeClr>
            </a:solidFill>
          </p:spPr>
          <p:txBody>
            <a:bodyPr wrap="square" rtlCol="0">
              <a:spAutoFit/>
            </a:bodyPr>
            <a:lstStyle/>
            <a:p>
              <a:r>
                <a:rPr lang="en-US" sz="1600" b="1" dirty="0"/>
                <a:t>PCO2 = 40 mmHg</a:t>
              </a:r>
            </a:p>
          </p:txBody>
        </p:sp>
        <p:sp>
          <p:nvSpPr>
            <p:cNvPr id="29" name="TextBox 28">
              <a:extLst>
                <a:ext uri="{FF2B5EF4-FFF2-40B4-BE49-F238E27FC236}">
                  <a16:creationId xmlns:a16="http://schemas.microsoft.com/office/drawing/2014/main" id="{CC8A66DB-0A13-4E26-AB26-7A40C405138E}"/>
                </a:ext>
              </a:extLst>
            </p:cNvPr>
            <p:cNvSpPr txBox="1"/>
            <p:nvPr/>
          </p:nvSpPr>
          <p:spPr>
            <a:xfrm>
              <a:off x="7774833" y="3858018"/>
              <a:ext cx="1641681" cy="338554"/>
            </a:xfrm>
            <a:prstGeom prst="rect">
              <a:avLst/>
            </a:prstGeom>
            <a:solidFill>
              <a:schemeClr val="accent2">
                <a:lumMod val="20000"/>
                <a:lumOff val="80000"/>
              </a:schemeClr>
            </a:solidFill>
          </p:spPr>
          <p:txBody>
            <a:bodyPr wrap="square" rtlCol="0">
              <a:spAutoFit/>
            </a:bodyPr>
            <a:lstStyle/>
            <a:p>
              <a:r>
                <a:rPr lang="en-US" sz="1600" b="1" dirty="0"/>
                <a:t>PO2 = 100 mmHg</a:t>
              </a:r>
            </a:p>
          </p:txBody>
        </p:sp>
      </p:grpSp>
    </p:spTree>
    <p:extLst>
      <p:ext uri="{BB962C8B-B14F-4D97-AF65-F5344CB8AC3E}">
        <p14:creationId xmlns:p14="http://schemas.microsoft.com/office/powerpoint/2010/main" val="2483933643"/>
      </p:ext>
    </p:extLst>
  </p:cSld>
  <p:clrMapOvr>
    <a:masterClrMapping/>
  </p:clrMapOvr>
  <p:transition spd="slow">
    <p:wheel spokes="1"/>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4FBBC58-7F0F-4FF7-92FC-8BBF8C501729}"/>
              </a:ext>
            </a:extLst>
          </p:cNvPr>
          <p:cNvSpPr/>
          <p:nvPr/>
        </p:nvSpPr>
        <p:spPr>
          <a:xfrm>
            <a:off x="0" y="1664"/>
            <a:ext cx="12192000" cy="704275"/>
          </a:xfrm>
          <a:prstGeom prst="rect">
            <a:avLst/>
          </a:prstGeom>
          <a:solidFill>
            <a:srgbClr val="00B0F0"/>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defTabSz="457200"/>
            <a:endParaRPr lang="en-US" dirty="0">
              <a:solidFill>
                <a:prstClr val="black"/>
              </a:solidFill>
              <a:latin typeface="Times New Roman" pitchFamily="18" charset="0"/>
              <a:cs typeface="Times New Roman" pitchFamily="18" charset="0"/>
            </a:endParaRPr>
          </a:p>
        </p:txBody>
      </p:sp>
      <p:sp>
        <p:nvSpPr>
          <p:cNvPr id="5" name="Subtitle 4">
            <a:extLst>
              <a:ext uri="{FF2B5EF4-FFF2-40B4-BE49-F238E27FC236}">
                <a16:creationId xmlns:a16="http://schemas.microsoft.com/office/drawing/2014/main" id="{879E3971-8AFA-4E90-B29D-7E40E25551F2}"/>
              </a:ext>
            </a:extLst>
          </p:cNvPr>
          <p:cNvSpPr txBox="1">
            <a:spLocks/>
          </p:cNvSpPr>
          <p:nvPr/>
        </p:nvSpPr>
        <p:spPr>
          <a:xfrm>
            <a:off x="6629400" y="1"/>
            <a:ext cx="3886200" cy="70427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b="1" dirty="0">
                <a:solidFill>
                  <a:srgbClr val="002060"/>
                </a:solidFill>
                <a:latin typeface="Times New Roman" pitchFamily="18" charset="0"/>
                <a:cs typeface="Times New Roman" pitchFamily="18" charset="0"/>
              </a:rPr>
              <a:t>Ministry of Higher Education                                     and Scientific Research</a:t>
            </a:r>
          </a:p>
        </p:txBody>
      </p:sp>
      <p:sp>
        <p:nvSpPr>
          <p:cNvPr id="6" name="Subtitle 4">
            <a:extLst>
              <a:ext uri="{FF2B5EF4-FFF2-40B4-BE49-F238E27FC236}">
                <a16:creationId xmlns:a16="http://schemas.microsoft.com/office/drawing/2014/main" id="{A417985F-BAB8-4564-A6EA-B3B0C7CF706F}"/>
              </a:ext>
            </a:extLst>
          </p:cNvPr>
          <p:cNvSpPr txBox="1">
            <a:spLocks/>
          </p:cNvSpPr>
          <p:nvPr/>
        </p:nvSpPr>
        <p:spPr>
          <a:xfrm>
            <a:off x="1676400" y="30558"/>
            <a:ext cx="3886200" cy="648856"/>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2400" kern="1200" cap="all" spc="200" baseline="0">
                <a:solidFill>
                  <a:schemeClr val="tx2"/>
                </a:solidFill>
                <a:latin typeface="+mj-lt"/>
                <a:ea typeface="+mn-ea"/>
                <a:cs typeface="+mn-cs"/>
              </a:defRPr>
            </a:lvl1pPr>
            <a:lvl2pPr marL="4572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9pPr>
          </a:lstStyle>
          <a:p>
            <a:pPr algn="ctr">
              <a:lnSpc>
                <a:spcPct val="100000"/>
              </a:lnSpc>
              <a:buClr>
                <a:srgbClr val="5B9BD5"/>
              </a:buClr>
            </a:pPr>
            <a:r>
              <a:rPr lang="en-US" sz="1400" b="1" dirty="0">
                <a:solidFill>
                  <a:srgbClr val="002060"/>
                </a:solidFill>
                <a:latin typeface="Times New Roman" pitchFamily="18" charset="0"/>
                <a:cs typeface="Times New Roman" pitchFamily="18" charset="0"/>
              </a:rPr>
              <a:t>University of </a:t>
            </a:r>
            <a:r>
              <a:rPr lang="en-US" sz="1400" b="1" dirty="0" err="1">
                <a:solidFill>
                  <a:srgbClr val="002060"/>
                </a:solidFill>
                <a:latin typeface="Times New Roman" pitchFamily="18" charset="0"/>
                <a:cs typeface="Times New Roman" pitchFamily="18" charset="0"/>
              </a:rPr>
              <a:t>Basrah</a:t>
            </a:r>
            <a:r>
              <a:rPr lang="en-US" sz="1400" b="1" dirty="0">
                <a:solidFill>
                  <a:srgbClr val="002060"/>
                </a:solidFill>
                <a:latin typeface="Times New Roman" pitchFamily="18" charset="0"/>
                <a:cs typeface="Times New Roman" pitchFamily="18" charset="0"/>
              </a:rPr>
              <a:t>                Al-</a:t>
            </a:r>
            <a:r>
              <a:rPr lang="en-US" sz="1400" b="1" dirty="0" err="1">
                <a:solidFill>
                  <a:srgbClr val="002060"/>
                </a:solidFill>
                <a:latin typeface="Times New Roman" pitchFamily="18" charset="0"/>
                <a:cs typeface="Times New Roman" pitchFamily="18" charset="0"/>
              </a:rPr>
              <a:t>zahraa</a:t>
            </a:r>
            <a:r>
              <a:rPr lang="en-US" sz="1400" b="1" dirty="0">
                <a:solidFill>
                  <a:srgbClr val="002060"/>
                </a:solidFill>
                <a:latin typeface="Times New Roman" pitchFamily="18" charset="0"/>
                <a:cs typeface="Times New Roman" pitchFamily="18" charset="0"/>
              </a:rPr>
              <a:t> medical college</a:t>
            </a:r>
          </a:p>
        </p:txBody>
      </p:sp>
      <p:pic>
        <p:nvPicPr>
          <p:cNvPr id="7" name="Picture 6">
            <a:extLst>
              <a:ext uri="{FF2B5EF4-FFF2-40B4-BE49-F238E27FC236}">
                <a16:creationId xmlns:a16="http://schemas.microsoft.com/office/drawing/2014/main" id="{C9FBB570-F5FE-489C-BA5F-637758535C41}"/>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15625" b="84688" l="0" r="100000"/>
                    </a14:imgEffect>
                  </a14:imgLayer>
                </a14:imgProps>
              </a:ext>
            </a:extLst>
          </a:blip>
          <a:srcRect t="14575" b="16428"/>
          <a:stretch/>
        </p:blipFill>
        <p:spPr>
          <a:xfrm>
            <a:off x="5666631" y="-27094"/>
            <a:ext cx="723569" cy="731370"/>
          </a:xfrm>
          <a:prstGeom prst="rect">
            <a:avLst/>
          </a:prstGeom>
        </p:spPr>
      </p:pic>
      <p:sp>
        <p:nvSpPr>
          <p:cNvPr id="9" name="TextBox 8">
            <a:extLst>
              <a:ext uri="{FF2B5EF4-FFF2-40B4-BE49-F238E27FC236}">
                <a16:creationId xmlns:a16="http://schemas.microsoft.com/office/drawing/2014/main" id="{446A9FAD-F489-42A7-99B0-B73AA2D85C85}"/>
              </a:ext>
            </a:extLst>
          </p:cNvPr>
          <p:cNvSpPr txBox="1"/>
          <p:nvPr/>
        </p:nvSpPr>
        <p:spPr>
          <a:xfrm>
            <a:off x="11258551" y="704276"/>
            <a:ext cx="933449" cy="584775"/>
          </a:xfrm>
          <a:prstGeom prst="rect">
            <a:avLst/>
          </a:prstGeom>
          <a:noFill/>
        </p:spPr>
        <p:txBody>
          <a:bodyPr wrap="square" rtlCol="0">
            <a:spAutoFit/>
          </a:bodyPr>
          <a:lstStyle/>
          <a:p>
            <a:pPr algn="ctr"/>
            <a:r>
              <a:rPr lang="en-US" sz="3200" b="1" dirty="0">
                <a:solidFill>
                  <a:srgbClr val="FF0000"/>
                </a:solidFill>
              </a:rPr>
              <a:t>LO1</a:t>
            </a:r>
          </a:p>
        </p:txBody>
      </p:sp>
      <p:pic>
        <p:nvPicPr>
          <p:cNvPr id="8" name="Picture 7">
            <a:extLst>
              <a:ext uri="{FF2B5EF4-FFF2-40B4-BE49-F238E27FC236}">
                <a16:creationId xmlns:a16="http://schemas.microsoft.com/office/drawing/2014/main" id="{D008CBE8-CAC2-4F49-AE11-504D4D3ED00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521440" y="6035812"/>
            <a:ext cx="670560" cy="820524"/>
          </a:xfrm>
          <a:prstGeom prst="rect">
            <a:avLst/>
          </a:prstGeom>
        </p:spPr>
      </p:pic>
      <p:sp>
        <p:nvSpPr>
          <p:cNvPr id="2" name="TextBox 1">
            <a:extLst>
              <a:ext uri="{FF2B5EF4-FFF2-40B4-BE49-F238E27FC236}">
                <a16:creationId xmlns:a16="http://schemas.microsoft.com/office/drawing/2014/main" id="{A469BC51-869D-4E3D-96CF-E75943FEB806}"/>
              </a:ext>
            </a:extLst>
          </p:cNvPr>
          <p:cNvSpPr txBox="1"/>
          <p:nvPr/>
        </p:nvSpPr>
        <p:spPr>
          <a:xfrm>
            <a:off x="337624" y="733034"/>
            <a:ext cx="3770141" cy="707886"/>
          </a:xfrm>
          <a:prstGeom prst="rect">
            <a:avLst/>
          </a:prstGeom>
          <a:noFill/>
        </p:spPr>
        <p:txBody>
          <a:bodyPr wrap="square" rtlCol="0">
            <a:spAutoFit/>
          </a:bodyPr>
          <a:lstStyle/>
          <a:p>
            <a:r>
              <a:rPr lang="en-US" sz="4000" b="1" dirty="0">
                <a:solidFill>
                  <a:srgbClr val="FF0000"/>
                </a:solidFill>
              </a:rPr>
              <a:t>Gas Exchange:</a:t>
            </a:r>
          </a:p>
        </p:txBody>
      </p:sp>
      <p:sp>
        <p:nvSpPr>
          <p:cNvPr id="12" name="TextBox 11">
            <a:extLst>
              <a:ext uri="{FF2B5EF4-FFF2-40B4-BE49-F238E27FC236}">
                <a16:creationId xmlns:a16="http://schemas.microsoft.com/office/drawing/2014/main" id="{0272FBAC-C32F-4DE2-B99C-16AF9958D809}"/>
              </a:ext>
            </a:extLst>
          </p:cNvPr>
          <p:cNvSpPr txBox="1"/>
          <p:nvPr/>
        </p:nvSpPr>
        <p:spPr>
          <a:xfrm>
            <a:off x="8373062" y="1289051"/>
            <a:ext cx="3511648" cy="2308324"/>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eaLnBrk="1" hangingPunct="1"/>
            <a:r>
              <a:rPr lang="en-US" altLang="en-US" sz="2400" b="1" dirty="0"/>
              <a:t>‘Alveolar air’ has a different composition to the atmosphere</a:t>
            </a:r>
          </a:p>
          <a:p>
            <a:pPr marL="800100" lvl="1" indent="-342900" eaLnBrk="1" hangingPunct="1">
              <a:buFont typeface="Arial" panose="020B0604020202020204" pitchFamily="34" charset="0"/>
              <a:buChar char="•"/>
            </a:pPr>
            <a:r>
              <a:rPr lang="en-US" altLang="en-US" sz="2400" b="1" dirty="0"/>
              <a:t>less Oxygen</a:t>
            </a:r>
          </a:p>
          <a:p>
            <a:pPr marL="800100" lvl="1" indent="-342900" eaLnBrk="1" hangingPunct="1">
              <a:buFont typeface="Arial" panose="020B0604020202020204" pitchFamily="34" charset="0"/>
              <a:buChar char="•"/>
            </a:pPr>
            <a:r>
              <a:rPr lang="en-US" altLang="en-US" sz="2400" b="1" dirty="0"/>
              <a:t>more Carbon Dioxide</a:t>
            </a:r>
          </a:p>
        </p:txBody>
      </p:sp>
      <p:sp>
        <p:nvSpPr>
          <p:cNvPr id="10" name="TextBox 9">
            <a:extLst>
              <a:ext uri="{FF2B5EF4-FFF2-40B4-BE49-F238E27FC236}">
                <a16:creationId xmlns:a16="http://schemas.microsoft.com/office/drawing/2014/main" id="{8DD35086-D818-4E08-84BA-277AD5AD4ADF}"/>
              </a:ext>
            </a:extLst>
          </p:cNvPr>
          <p:cNvSpPr txBox="1"/>
          <p:nvPr/>
        </p:nvSpPr>
        <p:spPr>
          <a:xfrm>
            <a:off x="8394164" y="3881377"/>
            <a:ext cx="3511648" cy="156966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400" b="1" dirty="0"/>
              <a:t>The partial pressure of gases in the arterial blood  are identical to that in the alveolus.</a:t>
            </a:r>
          </a:p>
        </p:txBody>
      </p:sp>
      <p:pic>
        <p:nvPicPr>
          <p:cNvPr id="11" name="Picture 10">
            <a:extLst>
              <a:ext uri="{FF2B5EF4-FFF2-40B4-BE49-F238E27FC236}">
                <a16:creationId xmlns:a16="http://schemas.microsoft.com/office/drawing/2014/main" id="{BAA63646-6889-4AD0-873B-0EA3B4A9AD8B}"/>
              </a:ext>
            </a:extLst>
          </p:cNvPr>
          <p:cNvPicPr>
            <a:picLocks noChangeAspect="1"/>
          </p:cNvPicPr>
          <p:nvPr/>
        </p:nvPicPr>
        <p:blipFill rotWithShape="1">
          <a:blip r:embed="rId5"/>
          <a:srcRect t="2486" r="4838"/>
          <a:stretch/>
        </p:blipFill>
        <p:spPr>
          <a:xfrm>
            <a:off x="0" y="1337269"/>
            <a:ext cx="7695028" cy="5388321"/>
          </a:xfrm>
          <a:prstGeom prst="rect">
            <a:avLst/>
          </a:prstGeom>
        </p:spPr>
      </p:pic>
      <p:sp>
        <p:nvSpPr>
          <p:cNvPr id="3" name="Oval 2">
            <a:extLst>
              <a:ext uri="{FF2B5EF4-FFF2-40B4-BE49-F238E27FC236}">
                <a16:creationId xmlns:a16="http://schemas.microsoft.com/office/drawing/2014/main" id="{880BBFE0-9E38-4523-8D63-02B54CD3441C}"/>
              </a:ext>
            </a:extLst>
          </p:cNvPr>
          <p:cNvSpPr/>
          <p:nvPr/>
        </p:nvSpPr>
        <p:spPr>
          <a:xfrm>
            <a:off x="6329363" y="3597375"/>
            <a:ext cx="1069144" cy="1294228"/>
          </a:xfrm>
          <a:prstGeom prst="ellipse">
            <a:avLst/>
          </a:prstGeom>
          <a:noFill/>
          <a:ln>
            <a:solidFill>
              <a:srgbClr val="FF0000"/>
            </a:solidFill>
          </a:ln>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2195600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60956" y="5951870"/>
            <a:ext cx="931044" cy="906130"/>
          </a:xfrm>
          <a:prstGeom prst="rect">
            <a:avLst/>
          </a:prstGeom>
        </p:spPr>
      </p:pic>
      <p:sp>
        <p:nvSpPr>
          <p:cNvPr id="10" name="TextBox 9"/>
          <p:cNvSpPr txBox="1"/>
          <p:nvPr/>
        </p:nvSpPr>
        <p:spPr>
          <a:xfrm>
            <a:off x="11260956" y="614025"/>
            <a:ext cx="933449" cy="584775"/>
          </a:xfrm>
          <a:prstGeom prst="rect">
            <a:avLst/>
          </a:prstGeom>
          <a:noFill/>
        </p:spPr>
        <p:txBody>
          <a:bodyPr wrap="square" rtlCol="0">
            <a:spAutoFit/>
          </a:bodyPr>
          <a:lstStyle/>
          <a:p>
            <a:pPr algn="ctr" defTabSz="457200"/>
            <a:r>
              <a:rPr lang="en-US" sz="3200" b="1" dirty="0">
                <a:solidFill>
                  <a:srgbClr val="FF0000"/>
                </a:solidFill>
                <a:latin typeface="Calibri"/>
              </a:rPr>
              <a:t>LO1</a:t>
            </a:r>
          </a:p>
        </p:txBody>
      </p:sp>
      <p:sp>
        <p:nvSpPr>
          <p:cNvPr id="12" name="Rectangle 11">
            <a:extLst>
              <a:ext uri="{FF2B5EF4-FFF2-40B4-BE49-F238E27FC236}">
                <a16:creationId xmlns:a16="http://schemas.microsoft.com/office/drawing/2014/main" id="{AAE8BE18-8097-4E87-A72F-95E9FC87E8E4}"/>
              </a:ext>
            </a:extLst>
          </p:cNvPr>
          <p:cNvSpPr/>
          <p:nvPr/>
        </p:nvSpPr>
        <p:spPr>
          <a:xfrm>
            <a:off x="0" y="-26472"/>
            <a:ext cx="12192000" cy="704275"/>
          </a:xfrm>
          <a:prstGeom prst="rect">
            <a:avLst/>
          </a:prstGeom>
          <a:solidFill>
            <a:srgbClr val="00B0F0"/>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defTabSz="457200"/>
            <a:endParaRPr lang="en-US" dirty="0">
              <a:solidFill>
                <a:prstClr val="black"/>
              </a:solidFill>
              <a:latin typeface="Times New Roman" pitchFamily="18" charset="0"/>
              <a:cs typeface="Times New Roman" pitchFamily="18" charset="0"/>
            </a:endParaRPr>
          </a:p>
        </p:txBody>
      </p:sp>
      <p:sp>
        <p:nvSpPr>
          <p:cNvPr id="13" name="Subtitle 4">
            <a:extLst>
              <a:ext uri="{FF2B5EF4-FFF2-40B4-BE49-F238E27FC236}">
                <a16:creationId xmlns:a16="http://schemas.microsoft.com/office/drawing/2014/main" id="{71B8F24D-9D9C-47FD-81E6-C9944F16E2F7}"/>
              </a:ext>
            </a:extLst>
          </p:cNvPr>
          <p:cNvSpPr txBox="1">
            <a:spLocks/>
          </p:cNvSpPr>
          <p:nvPr/>
        </p:nvSpPr>
        <p:spPr>
          <a:xfrm>
            <a:off x="6629400" y="1"/>
            <a:ext cx="3886200" cy="70427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b="1" dirty="0">
                <a:solidFill>
                  <a:srgbClr val="002060"/>
                </a:solidFill>
                <a:latin typeface="Times New Roman" pitchFamily="18" charset="0"/>
                <a:cs typeface="Times New Roman" pitchFamily="18" charset="0"/>
              </a:rPr>
              <a:t>Ministry of Higher Education                                     and Scientific Research</a:t>
            </a:r>
          </a:p>
        </p:txBody>
      </p:sp>
      <p:sp>
        <p:nvSpPr>
          <p:cNvPr id="14" name="Subtitle 4">
            <a:extLst>
              <a:ext uri="{FF2B5EF4-FFF2-40B4-BE49-F238E27FC236}">
                <a16:creationId xmlns:a16="http://schemas.microsoft.com/office/drawing/2014/main" id="{51FB8114-C610-4B3A-85A0-3154E3D7F24B}"/>
              </a:ext>
            </a:extLst>
          </p:cNvPr>
          <p:cNvSpPr txBox="1">
            <a:spLocks/>
          </p:cNvSpPr>
          <p:nvPr/>
        </p:nvSpPr>
        <p:spPr>
          <a:xfrm>
            <a:off x="1676400" y="30558"/>
            <a:ext cx="3886200" cy="648856"/>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2400" kern="1200" cap="all" spc="200" baseline="0">
                <a:solidFill>
                  <a:schemeClr val="tx2"/>
                </a:solidFill>
                <a:latin typeface="+mj-lt"/>
                <a:ea typeface="+mn-ea"/>
                <a:cs typeface="+mn-cs"/>
              </a:defRPr>
            </a:lvl1pPr>
            <a:lvl2pPr marL="4572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9pPr>
          </a:lstStyle>
          <a:p>
            <a:pPr algn="ctr">
              <a:lnSpc>
                <a:spcPct val="100000"/>
              </a:lnSpc>
              <a:buClr>
                <a:srgbClr val="5B9BD5"/>
              </a:buClr>
            </a:pPr>
            <a:r>
              <a:rPr lang="en-US" sz="1400" b="1" dirty="0">
                <a:solidFill>
                  <a:srgbClr val="002060"/>
                </a:solidFill>
                <a:latin typeface="Times New Roman" pitchFamily="18" charset="0"/>
                <a:cs typeface="Times New Roman" pitchFamily="18" charset="0"/>
              </a:rPr>
              <a:t>University of </a:t>
            </a:r>
            <a:r>
              <a:rPr lang="en-US" sz="1400" b="1" dirty="0" err="1">
                <a:solidFill>
                  <a:srgbClr val="002060"/>
                </a:solidFill>
                <a:latin typeface="Times New Roman" pitchFamily="18" charset="0"/>
                <a:cs typeface="Times New Roman" pitchFamily="18" charset="0"/>
              </a:rPr>
              <a:t>Basrah</a:t>
            </a:r>
            <a:r>
              <a:rPr lang="en-US" sz="1400" b="1" dirty="0">
                <a:solidFill>
                  <a:srgbClr val="002060"/>
                </a:solidFill>
                <a:latin typeface="Times New Roman" pitchFamily="18" charset="0"/>
                <a:cs typeface="Times New Roman" pitchFamily="18" charset="0"/>
              </a:rPr>
              <a:t>                Al-</a:t>
            </a:r>
            <a:r>
              <a:rPr lang="en-US" sz="1400" b="1" dirty="0" err="1">
                <a:solidFill>
                  <a:srgbClr val="002060"/>
                </a:solidFill>
                <a:latin typeface="Times New Roman" pitchFamily="18" charset="0"/>
                <a:cs typeface="Times New Roman" pitchFamily="18" charset="0"/>
              </a:rPr>
              <a:t>zahraa</a:t>
            </a:r>
            <a:r>
              <a:rPr lang="en-US" sz="1400" b="1" dirty="0">
                <a:solidFill>
                  <a:srgbClr val="002060"/>
                </a:solidFill>
                <a:latin typeface="Times New Roman" pitchFamily="18" charset="0"/>
                <a:cs typeface="Times New Roman" pitchFamily="18" charset="0"/>
              </a:rPr>
              <a:t> medical college</a:t>
            </a:r>
          </a:p>
        </p:txBody>
      </p:sp>
      <p:pic>
        <p:nvPicPr>
          <p:cNvPr id="15" name="Picture 14">
            <a:extLst>
              <a:ext uri="{FF2B5EF4-FFF2-40B4-BE49-F238E27FC236}">
                <a16:creationId xmlns:a16="http://schemas.microsoft.com/office/drawing/2014/main" id="{CF4001A2-ED24-4666-BD59-B2D6C2B6B59F}"/>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15625" b="84688" l="0" r="100000"/>
                    </a14:imgEffect>
                  </a14:imgLayer>
                </a14:imgProps>
              </a:ext>
            </a:extLst>
          </a:blip>
          <a:srcRect t="14575" b="16428"/>
          <a:stretch/>
        </p:blipFill>
        <p:spPr>
          <a:xfrm>
            <a:off x="5666631" y="-27094"/>
            <a:ext cx="723569" cy="731370"/>
          </a:xfrm>
          <a:prstGeom prst="rect">
            <a:avLst/>
          </a:prstGeom>
        </p:spPr>
      </p:pic>
      <p:sp>
        <p:nvSpPr>
          <p:cNvPr id="2" name="TextBox 1"/>
          <p:cNvSpPr txBox="1"/>
          <p:nvPr/>
        </p:nvSpPr>
        <p:spPr>
          <a:xfrm>
            <a:off x="476999" y="906412"/>
            <a:ext cx="10783957" cy="3440942"/>
          </a:xfrm>
          <a:prstGeom prst="rect">
            <a:avLst/>
          </a:prstGeom>
          <a:noFill/>
        </p:spPr>
        <p:txBody>
          <a:bodyPr wrap="square" rtlCol="0">
            <a:spAutoFit/>
          </a:bodyPr>
          <a:lstStyle/>
          <a:p>
            <a:pPr marL="111125" lvl="3" defTabSz="457200">
              <a:spcBef>
                <a:spcPct val="20000"/>
              </a:spcBef>
              <a:buClr>
                <a:srgbClr val="CC0000"/>
              </a:buClr>
              <a:buSzPct val="150000"/>
              <a:tabLst>
                <a:tab pos="111125" algn="l"/>
              </a:tabLst>
              <a:defRPr/>
            </a:pPr>
            <a:r>
              <a:rPr lang="en-US" sz="3200" b="1" dirty="0">
                <a:solidFill>
                  <a:srgbClr val="FF0000"/>
                </a:solidFill>
              </a:rPr>
              <a:t>Reasons for the Difference in the Composition of Atmospheric Air and Alveolar Air:</a:t>
            </a:r>
            <a:endParaRPr lang="en-GB" sz="3200" b="1" dirty="0">
              <a:solidFill>
                <a:srgbClr val="FF0000"/>
              </a:solidFill>
            </a:endParaRPr>
          </a:p>
          <a:p>
            <a:pPr marL="457200" lvl="3" indent="-346075" defTabSz="457200">
              <a:spcBef>
                <a:spcPct val="20000"/>
              </a:spcBef>
              <a:buClr>
                <a:srgbClr val="CC0000"/>
              </a:buClr>
              <a:buSzPct val="150000"/>
              <a:buFont typeface="Verdana" panose="020B0604030504040204" pitchFamily="34" charset="0"/>
              <a:buChar char="●"/>
              <a:tabLst>
                <a:tab pos="111125" algn="l"/>
              </a:tabLst>
              <a:defRPr/>
            </a:pPr>
            <a:endParaRPr lang="en-US" sz="3200" b="1" dirty="0"/>
          </a:p>
          <a:p>
            <a:pPr marL="457200" lvl="3" indent="-346075" defTabSz="457200">
              <a:spcBef>
                <a:spcPct val="20000"/>
              </a:spcBef>
              <a:buClr>
                <a:srgbClr val="CC0000"/>
              </a:buClr>
              <a:buSzPct val="150000"/>
              <a:buFont typeface="Verdana" panose="020B0604030504040204" pitchFamily="34" charset="0"/>
              <a:buChar char="●"/>
              <a:tabLst>
                <a:tab pos="111125" algn="l"/>
              </a:tabLst>
              <a:defRPr/>
            </a:pPr>
            <a:r>
              <a:rPr lang="en-US" sz="3200" b="1" dirty="0"/>
              <a:t>Water Vapor.</a:t>
            </a:r>
          </a:p>
          <a:p>
            <a:pPr marL="457200" lvl="3" indent="-346075" defTabSz="457200">
              <a:spcBef>
                <a:spcPct val="20000"/>
              </a:spcBef>
              <a:buClr>
                <a:srgbClr val="CC0000"/>
              </a:buClr>
              <a:buSzPct val="150000"/>
              <a:buFont typeface="Verdana" panose="020B0604030504040204" pitchFamily="34" charset="0"/>
              <a:buChar char="●"/>
              <a:tabLst>
                <a:tab pos="111125" algn="l"/>
              </a:tabLst>
              <a:defRPr/>
            </a:pPr>
            <a:r>
              <a:rPr lang="en-US" sz="3200" b="1" dirty="0"/>
              <a:t>Ventilation.</a:t>
            </a:r>
          </a:p>
          <a:p>
            <a:pPr marL="457200" lvl="3" indent="-346075" defTabSz="457200">
              <a:spcBef>
                <a:spcPct val="20000"/>
              </a:spcBef>
              <a:buClr>
                <a:srgbClr val="CC0000"/>
              </a:buClr>
              <a:buSzPct val="150000"/>
              <a:buFont typeface="Verdana" panose="020B0604030504040204" pitchFamily="34" charset="0"/>
              <a:buChar char="●"/>
              <a:tabLst>
                <a:tab pos="111125" algn="l"/>
              </a:tabLst>
              <a:defRPr/>
            </a:pPr>
            <a:r>
              <a:rPr lang="en-US" sz="3200" b="1" dirty="0"/>
              <a:t>Perfusion &amp; Gas exchange.</a:t>
            </a:r>
            <a:endParaRPr lang="en-GB" sz="3200" b="1" dirty="0"/>
          </a:p>
        </p:txBody>
      </p:sp>
    </p:spTree>
    <p:extLst>
      <p:ext uri="{BB962C8B-B14F-4D97-AF65-F5344CB8AC3E}">
        <p14:creationId xmlns:p14="http://schemas.microsoft.com/office/powerpoint/2010/main" val="1511664022"/>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4FBBC58-7F0F-4FF7-92FC-8BBF8C501729}"/>
              </a:ext>
            </a:extLst>
          </p:cNvPr>
          <p:cNvSpPr/>
          <p:nvPr/>
        </p:nvSpPr>
        <p:spPr>
          <a:xfrm>
            <a:off x="0" y="1664"/>
            <a:ext cx="12192000" cy="704275"/>
          </a:xfrm>
          <a:prstGeom prst="rect">
            <a:avLst/>
          </a:prstGeom>
          <a:solidFill>
            <a:srgbClr val="00B0F0"/>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
        <p:nvSpPr>
          <p:cNvPr id="5" name="Subtitle 4">
            <a:extLst>
              <a:ext uri="{FF2B5EF4-FFF2-40B4-BE49-F238E27FC236}">
                <a16:creationId xmlns:a16="http://schemas.microsoft.com/office/drawing/2014/main" id="{879E3971-8AFA-4E90-B29D-7E40E25551F2}"/>
              </a:ext>
            </a:extLst>
          </p:cNvPr>
          <p:cNvSpPr txBox="1">
            <a:spLocks/>
          </p:cNvSpPr>
          <p:nvPr/>
        </p:nvSpPr>
        <p:spPr>
          <a:xfrm>
            <a:off x="6629400" y="1"/>
            <a:ext cx="3886200" cy="70427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ctr"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800" b="1" i="0" u="none" strike="noStrike" kern="1200" cap="none" spc="0" normalizeH="0" baseline="0" noProof="0">
                <a:ln>
                  <a:noFill/>
                </a:ln>
                <a:solidFill>
                  <a:srgbClr val="002060"/>
                </a:solidFill>
                <a:effectLst/>
                <a:uLnTx/>
                <a:uFillTx/>
                <a:latin typeface="Times New Roman" pitchFamily="18" charset="0"/>
                <a:ea typeface="+mn-ea"/>
                <a:cs typeface="Times New Roman" pitchFamily="18" charset="0"/>
              </a:rPr>
              <a:t>Ministry of Higher Education                                     and Scientific Research</a:t>
            </a:r>
            <a:endParaRPr kumimoji="0" lang="en-US" sz="1800" b="1" i="0"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endParaRPr>
          </a:p>
        </p:txBody>
      </p:sp>
      <p:sp>
        <p:nvSpPr>
          <p:cNvPr id="6" name="Subtitle 4">
            <a:extLst>
              <a:ext uri="{FF2B5EF4-FFF2-40B4-BE49-F238E27FC236}">
                <a16:creationId xmlns:a16="http://schemas.microsoft.com/office/drawing/2014/main" id="{A417985F-BAB8-4564-A6EA-B3B0C7CF706F}"/>
              </a:ext>
            </a:extLst>
          </p:cNvPr>
          <p:cNvSpPr txBox="1">
            <a:spLocks/>
          </p:cNvSpPr>
          <p:nvPr/>
        </p:nvSpPr>
        <p:spPr>
          <a:xfrm>
            <a:off x="1676400" y="1663"/>
            <a:ext cx="3886200" cy="648856"/>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2400" kern="1200" cap="all" spc="200" baseline="0">
                <a:solidFill>
                  <a:schemeClr val="tx2"/>
                </a:solidFill>
                <a:latin typeface="+mj-lt"/>
                <a:ea typeface="+mn-ea"/>
                <a:cs typeface="+mn-cs"/>
              </a:defRPr>
            </a:lvl1pPr>
            <a:lvl2pPr marL="4572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9pPr>
          </a:lstStyle>
          <a:p>
            <a:pPr marL="0" marR="0" lvl="0" indent="0" algn="ctr" defTabSz="914400" rtl="0" eaLnBrk="1" fontAlgn="auto" latinLnBrk="0" hangingPunct="1">
              <a:lnSpc>
                <a:spcPct val="100000"/>
              </a:lnSpc>
              <a:spcBef>
                <a:spcPts val="1200"/>
              </a:spcBef>
              <a:spcAft>
                <a:spcPts val="200"/>
              </a:spcAft>
              <a:buClr>
                <a:srgbClr val="5B9BD5"/>
              </a:buClr>
              <a:buSzPct val="100000"/>
              <a:buFont typeface="Calibri" panose="020F0502020204030204" pitchFamily="34" charset="0"/>
              <a:buNone/>
              <a:tabLst/>
              <a:defRPr/>
            </a:pPr>
            <a:r>
              <a:rPr kumimoji="0" lang="en-US" sz="1400" b="1" i="0" u="none" strike="noStrike" kern="1200" cap="all" spc="200" normalizeH="0" baseline="0" noProof="0" dirty="0">
                <a:ln>
                  <a:noFill/>
                </a:ln>
                <a:solidFill>
                  <a:srgbClr val="002060"/>
                </a:solidFill>
                <a:effectLst/>
                <a:uLnTx/>
                <a:uFillTx/>
                <a:latin typeface="Times New Roman" pitchFamily="18" charset="0"/>
                <a:ea typeface="+mn-ea"/>
                <a:cs typeface="Times New Roman" pitchFamily="18" charset="0"/>
              </a:rPr>
              <a:t>University of </a:t>
            </a:r>
            <a:r>
              <a:rPr kumimoji="0" lang="en-US" sz="1400" b="1" i="0" u="none" strike="noStrike" kern="1200" cap="all" spc="200" normalizeH="0" baseline="0" noProof="0" dirty="0" err="1">
                <a:ln>
                  <a:noFill/>
                </a:ln>
                <a:solidFill>
                  <a:srgbClr val="002060"/>
                </a:solidFill>
                <a:effectLst/>
                <a:uLnTx/>
                <a:uFillTx/>
                <a:latin typeface="Times New Roman" pitchFamily="18" charset="0"/>
                <a:ea typeface="+mn-ea"/>
                <a:cs typeface="Times New Roman" pitchFamily="18" charset="0"/>
              </a:rPr>
              <a:t>Basrah</a:t>
            </a:r>
            <a:r>
              <a:rPr kumimoji="0" lang="en-US" sz="1400" b="1" i="0" u="none" strike="noStrike" kern="1200" cap="all" spc="200" normalizeH="0" baseline="0" noProof="0" dirty="0">
                <a:ln>
                  <a:noFill/>
                </a:ln>
                <a:solidFill>
                  <a:srgbClr val="002060"/>
                </a:solidFill>
                <a:effectLst/>
                <a:uLnTx/>
                <a:uFillTx/>
                <a:latin typeface="Times New Roman" pitchFamily="18" charset="0"/>
                <a:ea typeface="+mn-ea"/>
                <a:cs typeface="Times New Roman" pitchFamily="18" charset="0"/>
              </a:rPr>
              <a:t>                Al-</a:t>
            </a:r>
            <a:r>
              <a:rPr kumimoji="0" lang="en-US" sz="1400" b="1" i="0" u="none" strike="noStrike" kern="1200" cap="all" spc="200" normalizeH="0" baseline="0" noProof="0" dirty="0" err="1">
                <a:ln>
                  <a:noFill/>
                </a:ln>
                <a:solidFill>
                  <a:srgbClr val="002060"/>
                </a:solidFill>
                <a:effectLst/>
                <a:uLnTx/>
                <a:uFillTx/>
                <a:latin typeface="Times New Roman" pitchFamily="18" charset="0"/>
                <a:ea typeface="+mn-ea"/>
                <a:cs typeface="Times New Roman" pitchFamily="18" charset="0"/>
              </a:rPr>
              <a:t>zahraa</a:t>
            </a:r>
            <a:r>
              <a:rPr kumimoji="0" lang="en-US" sz="1400" b="1" i="0" u="none" strike="noStrike" kern="1200" cap="all" spc="200" normalizeH="0" baseline="0" noProof="0" dirty="0">
                <a:ln>
                  <a:noFill/>
                </a:ln>
                <a:solidFill>
                  <a:srgbClr val="002060"/>
                </a:solidFill>
                <a:effectLst/>
                <a:uLnTx/>
                <a:uFillTx/>
                <a:latin typeface="Times New Roman" pitchFamily="18" charset="0"/>
                <a:ea typeface="+mn-ea"/>
                <a:cs typeface="Times New Roman" pitchFamily="18" charset="0"/>
              </a:rPr>
              <a:t> medical college</a:t>
            </a:r>
          </a:p>
        </p:txBody>
      </p:sp>
      <p:pic>
        <p:nvPicPr>
          <p:cNvPr id="7" name="Picture 6">
            <a:extLst>
              <a:ext uri="{FF2B5EF4-FFF2-40B4-BE49-F238E27FC236}">
                <a16:creationId xmlns:a16="http://schemas.microsoft.com/office/drawing/2014/main" id="{C9FBB570-F5FE-489C-BA5F-637758535C41}"/>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15625" b="84688" l="0" r="100000"/>
                    </a14:imgEffect>
                  </a14:imgLayer>
                </a14:imgProps>
              </a:ext>
            </a:extLst>
          </a:blip>
          <a:srcRect t="14575" b="16428"/>
          <a:stretch/>
        </p:blipFill>
        <p:spPr>
          <a:xfrm>
            <a:off x="5666631" y="-55989"/>
            <a:ext cx="723569" cy="731370"/>
          </a:xfrm>
          <a:prstGeom prst="rect">
            <a:avLst/>
          </a:prstGeom>
        </p:spPr>
      </p:pic>
      <p:sp>
        <p:nvSpPr>
          <p:cNvPr id="9" name="TextBox 8">
            <a:extLst>
              <a:ext uri="{FF2B5EF4-FFF2-40B4-BE49-F238E27FC236}">
                <a16:creationId xmlns:a16="http://schemas.microsoft.com/office/drawing/2014/main" id="{8ECA4384-FCE5-4BA8-9C38-E51B4253EE7C}"/>
              </a:ext>
            </a:extLst>
          </p:cNvPr>
          <p:cNvSpPr txBox="1"/>
          <p:nvPr/>
        </p:nvSpPr>
        <p:spPr>
          <a:xfrm>
            <a:off x="755374" y="1283587"/>
            <a:ext cx="9070144" cy="1089529"/>
          </a:xfrm>
          <a:prstGeom prst="rect">
            <a:avLst/>
          </a:prstGeom>
          <a:noFill/>
        </p:spPr>
        <p:txBody>
          <a:bodyPr wrap="square">
            <a:spAutoFit/>
          </a:bodyPr>
          <a:lstStyle/>
          <a:p>
            <a:pPr marL="111125" marR="0" lvl="3" indent="0" algn="l" defTabSz="914400" rtl="0" eaLnBrk="1" fontAlgn="auto" latinLnBrk="0" hangingPunct="1">
              <a:lnSpc>
                <a:spcPct val="100000"/>
              </a:lnSpc>
              <a:spcBef>
                <a:spcPct val="20000"/>
              </a:spcBef>
              <a:spcAft>
                <a:spcPts val="0"/>
              </a:spcAft>
              <a:buClr>
                <a:srgbClr val="CC0000"/>
              </a:buClr>
              <a:buSzPct val="150000"/>
              <a:buFontTx/>
              <a:buNone/>
              <a:tabLst>
                <a:tab pos="111125" algn="l"/>
              </a:tabLst>
              <a:defRPr/>
            </a:pPr>
            <a:r>
              <a:rPr kumimoji="0" lang="en-US" sz="3600" b="1" i="0" u="none" strike="noStrike" kern="1200" cap="none" spc="0" normalizeH="0" baseline="0" noProof="0" dirty="0">
                <a:ln>
                  <a:noFill/>
                </a:ln>
                <a:solidFill>
                  <a:srgbClr val="FF0000"/>
                </a:solidFill>
                <a:effectLst/>
                <a:uLnTx/>
                <a:uFillTx/>
                <a:latin typeface="Calibri" panose="020F0502020204030204"/>
                <a:ea typeface="+mn-ea"/>
                <a:cs typeface="+mn-cs"/>
                <a:sym typeface="Symbol" pitchFamily="18" charset="2"/>
              </a:rPr>
              <a:t>Gas exchange rate is determined by:</a:t>
            </a:r>
          </a:p>
          <a:p>
            <a:pPr marL="111125" marR="0" lvl="3" algn="l" defTabSz="914400" rtl="0" eaLnBrk="1" fontAlgn="auto" latinLnBrk="0" hangingPunct="1">
              <a:lnSpc>
                <a:spcPct val="100000"/>
              </a:lnSpc>
              <a:spcBef>
                <a:spcPct val="20000"/>
              </a:spcBef>
              <a:spcAft>
                <a:spcPts val="0"/>
              </a:spcAft>
              <a:buClr>
                <a:srgbClr val="CC0000"/>
              </a:buClr>
              <a:buSzPct val="150000"/>
              <a:tabLst>
                <a:tab pos="111125" algn="l"/>
              </a:tabLst>
              <a:defRPr/>
            </a:pPr>
            <a:r>
              <a:rPr kumimoji="0" lang="en-US" sz="2400" b="1" i="0" u="none" strike="noStrike" kern="1200" cap="none" spc="0" normalizeH="0" baseline="0" noProof="0" dirty="0">
                <a:ln>
                  <a:noFill/>
                </a:ln>
                <a:solidFill>
                  <a:srgbClr val="FFFFFF"/>
                </a:solidFill>
                <a:effectLst/>
                <a:uLnTx/>
                <a:uFillTx/>
                <a:latin typeface="Calibri" panose="020F0502020204030204"/>
                <a:ea typeface="+mn-ea"/>
                <a:cs typeface="+mn-cs"/>
                <a:sym typeface="Symbol" pitchFamily="18" charset="2"/>
              </a:rPr>
              <a:t>O</a:t>
            </a:r>
            <a:r>
              <a:rPr kumimoji="0" lang="en-US" sz="2400" b="1" i="0" u="none" strike="noStrike" kern="1200" cap="none" spc="0" normalizeH="0" baseline="-25000" noProof="0" dirty="0">
                <a:ln>
                  <a:noFill/>
                </a:ln>
                <a:solidFill>
                  <a:srgbClr val="FFFFFF"/>
                </a:solidFill>
                <a:effectLst/>
                <a:uLnTx/>
                <a:uFillTx/>
                <a:latin typeface="Calibri" panose="020F0502020204030204"/>
                <a:ea typeface="+mn-ea"/>
                <a:cs typeface="+mn-cs"/>
                <a:sym typeface="Symbol" pitchFamily="18" charset="2"/>
              </a:rPr>
              <a:t>2</a:t>
            </a:r>
            <a:r>
              <a:rPr kumimoji="0" lang="en-US" sz="2400" b="1" i="0" u="none" strike="noStrike" kern="1200" cap="none" spc="0" normalizeH="0" baseline="0" noProof="0" dirty="0">
                <a:ln>
                  <a:noFill/>
                </a:ln>
                <a:solidFill>
                  <a:srgbClr val="FFFFFF"/>
                </a:solidFill>
                <a:effectLst/>
                <a:uLnTx/>
                <a:uFillTx/>
                <a:latin typeface="Calibri" panose="020F0502020204030204"/>
                <a:ea typeface="+mn-ea"/>
                <a:cs typeface="+mn-cs"/>
                <a:sym typeface="Symbol" pitchFamily="18" charset="2"/>
              </a:rPr>
              <a:t>: Alveoli </a:t>
            </a:r>
            <a:r>
              <a:rPr kumimoji="0" lang="en-US" sz="2400" b="1" i="0" u="none" strike="noStrike" kern="1200" cap="none" spc="0" normalizeH="0" baseline="0" noProof="0" dirty="0">
                <a:ln>
                  <a:noFill/>
                </a:ln>
                <a:solidFill>
                  <a:srgbClr val="FFFFFF"/>
                </a:solidFill>
                <a:effectLst/>
                <a:uLnTx/>
                <a:uFillTx/>
                <a:latin typeface="Calibri" panose="020F0502020204030204"/>
                <a:ea typeface="+mn-ea"/>
                <a:cs typeface="+mn-cs"/>
                <a:sym typeface="Wingdings 3" pitchFamily="18" charset="2"/>
              </a:rPr>
              <a:t></a:t>
            </a:r>
            <a:r>
              <a:rPr kumimoji="0" lang="en-US" sz="2400" b="1" i="0" u="none" strike="noStrike" kern="1200" cap="none" spc="0" normalizeH="0" baseline="0" noProof="0" dirty="0">
                <a:ln>
                  <a:noFill/>
                </a:ln>
                <a:solidFill>
                  <a:srgbClr val="FFFFFF"/>
                </a:solidFill>
                <a:effectLst/>
                <a:uLnTx/>
                <a:uFillTx/>
                <a:latin typeface="Calibri" panose="020F0502020204030204"/>
                <a:ea typeface="+mn-ea"/>
                <a:cs typeface="+mn-cs"/>
                <a:sym typeface="Symbol" pitchFamily="18" charset="2"/>
              </a:rPr>
              <a:t>blood CO</a:t>
            </a:r>
            <a:r>
              <a:rPr kumimoji="0" lang="en-US" sz="2400" b="1" i="0" u="none" strike="noStrike" kern="1200" cap="none" spc="0" normalizeH="0" baseline="-25000" noProof="0" dirty="0">
                <a:ln>
                  <a:noFill/>
                </a:ln>
                <a:solidFill>
                  <a:srgbClr val="FFFFFF"/>
                </a:solidFill>
                <a:effectLst/>
                <a:uLnTx/>
                <a:uFillTx/>
                <a:latin typeface="Calibri" panose="020F0502020204030204"/>
                <a:ea typeface="+mn-ea"/>
                <a:cs typeface="+mn-cs"/>
                <a:sym typeface="Symbol" pitchFamily="18" charset="2"/>
              </a:rPr>
              <a:t>2</a:t>
            </a:r>
            <a:r>
              <a:rPr kumimoji="0" lang="en-US" sz="2400" b="1" i="0" u="none" strike="noStrike" kern="1200" cap="none" spc="0" normalizeH="0" baseline="0" noProof="0" dirty="0">
                <a:ln>
                  <a:noFill/>
                </a:ln>
                <a:solidFill>
                  <a:srgbClr val="FFFFFF"/>
                </a:solidFill>
                <a:effectLst/>
                <a:uLnTx/>
                <a:uFillTx/>
                <a:latin typeface="Calibri" panose="020F0502020204030204"/>
                <a:ea typeface="+mn-ea"/>
                <a:cs typeface="+mn-cs"/>
                <a:sym typeface="Symbol" pitchFamily="18" charset="2"/>
              </a:rPr>
              <a:t>: blood </a:t>
            </a:r>
            <a:r>
              <a:rPr kumimoji="0" lang="en-US" sz="2400" b="1" i="0" u="none" strike="noStrike" kern="1200" cap="none" spc="0" normalizeH="0" baseline="0" noProof="0" dirty="0">
                <a:ln>
                  <a:noFill/>
                </a:ln>
                <a:solidFill>
                  <a:srgbClr val="FFFFFF"/>
                </a:solidFill>
                <a:effectLst/>
                <a:uLnTx/>
                <a:uFillTx/>
                <a:latin typeface="Calibri" panose="020F0502020204030204"/>
                <a:ea typeface="+mn-ea"/>
                <a:cs typeface="+mn-cs"/>
                <a:sym typeface="Wingdings 3" pitchFamily="18" charset="2"/>
              </a:rPr>
              <a:t>CV</a:t>
            </a:r>
          </a:p>
        </p:txBody>
      </p:sp>
      <p:pic>
        <p:nvPicPr>
          <p:cNvPr id="8" name="Picture 7">
            <a:extLst>
              <a:ext uri="{FF2B5EF4-FFF2-40B4-BE49-F238E27FC236}">
                <a16:creationId xmlns:a16="http://schemas.microsoft.com/office/drawing/2014/main" id="{D008CBE8-CAC2-4F49-AE11-504D4D3ED00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324492" y="6035812"/>
            <a:ext cx="867508" cy="820524"/>
          </a:xfrm>
          <a:prstGeom prst="rect">
            <a:avLst/>
          </a:prstGeom>
        </p:spPr>
      </p:pic>
      <p:sp>
        <p:nvSpPr>
          <p:cNvPr id="20" name="TextBox 19">
            <a:extLst>
              <a:ext uri="{FF2B5EF4-FFF2-40B4-BE49-F238E27FC236}">
                <a16:creationId xmlns:a16="http://schemas.microsoft.com/office/drawing/2014/main" id="{F13CBDC7-19D4-4CEC-970D-FFE48D92ECDC}"/>
              </a:ext>
            </a:extLst>
          </p:cNvPr>
          <p:cNvSpPr txBox="1"/>
          <p:nvPr/>
        </p:nvSpPr>
        <p:spPr>
          <a:xfrm>
            <a:off x="11258551" y="704276"/>
            <a:ext cx="933449"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Calibri" panose="020F0502020204030204"/>
                <a:ea typeface="+mn-ea"/>
                <a:cs typeface="+mn-cs"/>
              </a:rPr>
              <a:t>LO1</a:t>
            </a:r>
          </a:p>
        </p:txBody>
      </p:sp>
      <p:graphicFrame>
        <p:nvGraphicFramePr>
          <p:cNvPr id="2" name="Diagram 1">
            <a:extLst>
              <a:ext uri="{FF2B5EF4-FFF2-40B4-BE49-F238E27FC236}">
                <a16:creationId xmlns:a16="http://schemas.microsoft.com/office/drawing/2014/main" id="{035DD17C-D516-4B9F-AACD-B36AB7B7846C}"/>
              </a:ext>
            </a:extLst>
          </p:cNvPr>
          <p:cNvGraphicFramePr/>
          <p:nvPr>
            <p:extLst>
              <p:ext uri="{D42A27DB-BD31-4B8C-83A1-F6EECF244321}">
                <p14:modId xmlns:p14="http://schemas.microsoft.com/office/powerpoint/2010/main" val="1240360592"/>
              </p:ext>
            </p:extLst>
          </p:nvPr>
        </p:nvGraphicFramePr>
        <p:xfrm>
          <a:off x="1361661" y="2203950"/>
          <a:ext cx="9070144" cy="293458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723761437"/>
      </p:ext>
    </p:extLst>
  </p:cSld>
  <p:clrMapOvr>
    <a:masterClrMapping/>
  </p:clrMapOvr>
  <p:transition spd="slow">
    <p:wheel spokes="1"/>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2369E32D-6091-47C0-9A56-57868AED428A}"/>
              </a:ext>
            </a:extLst>
          </p:cNvPr>
          <p:cNvPicPr>
            <a:picLocks noChangeAspect="1"/>
          </p:cNvPicPr>
          <p:nvPr/>
        </p:nvPicPr>
        <p:blipFill rotWithShape="1">
          <a:blip r:embed="rId2"/>
          <a:srcRect t="14435" b="16675"/>
          <a:stretch/>
        </p:blipFill>
        <p:spPr>
          <a:xfrm>
            <a:off x="86752" y="3872800"/>
            <a:ext cx="3531092" cy="2842456"/>
          </a:xfrm>
          <a:prstGeom prst="rect">
            <a:avLst/>
          </a:prstGeom>
        </p:spPr>
      </p:pic>
      <p:sp>
        <p:nvSpPr>
          <p:cNvPr id="4" name="Rectangle 3">
            <a:extLst>
              <a:ext uri="{FF2B5EF4-FFF2-40B4-BE49-F238E27FC236}">
                <a16:creationId xmlns:a16="http://schemas.microsoft.com/office/drawing/2014/main" id="{E4FBBC58-7F0F-4FF7-92FC-8BBF8C501729}"/>
              </a:ext>
            </a:extLst>
          </p:cNvPr>
          <p:cNvSpPr/>
          <p:nvPr/>
        </p:nvSpPr>
        <p:spPr>
          <a:xfrm>
            <a:off x="0" y="1664"/>
            <a:ext cx="12192000" cy="704275"/>
          </a:xfrm>
          <a:prstGeom prst="rect">
            <a:avLst/>
          </a:prstGeom>
          <a:solidFill>
            <a:srgbClr val="00B0F0"/>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defTabSz="457200"/>
            <a:endParaRPr lang="en-US" dirty="0">
              <a:solidFill>
                <a:prstClr val="black"/>
              </a:solidFill>
              <a:latin typeface="Times New Roman" pitchFamily="18" charset="0"/>
              <a:cs typeface="Times New Roman" pitchFamily="18" charset="0"/>
            </a:endParaRPr>
          </a:p>
        </p:txBody>
      </p:sp>
      <p:sp>
        <p:nvSpPr>
          <p:cNvPr id="5" name="Subtitle 4">
            <a:extLst>
              <a:ext uri="{FF2B5EF4-FFF2-40B4-BE49-F238E27FC236}">
                <a16:creationId xmlns:a16="http://schemas.microsoft.com/office/drawing/2014/main" id="{879E3971-8AFA-4E90-B29D-7E40E25551F2}"/>
              </a:ext>
            </a:extLst>
          </p:cNvPr>
          <p:cNvSpPr txBox="1">
            <a:spLocks/>
          </p:cNvSpPr>
          <p:nvPr/>
        </p:nvSpPr>
        <p:spPr>
          <a:xfrm>
            <a:off x="6629400" y="1"/>
            <a:ext cx="3886200" cy="70427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b="1" dirty="0">
                <a:solidFill>
                  <a:srgbClr val="002060"/>
                </a:solidFill>
                <a:latin typeface="Times New Roman" pitchFamily="18" charset="0"/>
                <a:cs typeface="Times New Roman" pitchFamily="18" charset="0"/>
              </a:rPr>
              <a:t>Ministry of Higher Education                                     and Scientific Research</a:t>
            </a:r>
          </a:p>
        </p:txBody>
      </p:sp>
      <p:sp>
        <p:nvSpPr>
          <p:cNvPr id="6" name="Subtitle 4">
            <a:extLst>
              <a:ext uri="{FF2B5EF4-FFF2-40B4-BE49-F238E27FC236}">
                <a16:creationId xmlns:a16="http://schemas.microsoft.com/office/drawing/2014/main" id="{A417985F-BAB8-4564-A6EA-B3B0C7CF706F}"/>
              </a:ext>
            </a:extLst>
          </p:cNvPr>
          <p:cNvSpPr txBox="1">
            <a:spLocks/>
          </p:cNvSpPr>
          <p:nvPr/>
        </p:nvSpPr>
        <p:spPr>
          <a:xfrm>
            <a:off x="1676400" y="1663"/>
            <a:ext cx="3886200" cy="648856"/>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2400" kern="1200" cap="all" spc="200" baseline="0">
                <a:solidFill>
                  <a:schemeClr val="tx2"/>
                </a:solidFill>
                <a:latin typeface="+mj-lt"/>
                <a:ea typeface="+mn-ea"/>
                <a:cs typeface="+mn-cs"/>
              </a:defRPr>
            </a:lvl1pPr>
            <a:lvl2pPr marL="4572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9pPr>
          </a:lstStyle>
          <a:p>
            <a:pPr algn="ctr">
              <a:lnSpc>
                <a:spcPct val="100000"/>
              </a:lnSpc>
              <a:buClr>
                <a:srgbClr val="5B9BD5"/>
              </a:buClr>
            </a:pPr>
            <a:r>
              <a:rPr lang="en-US" sz="1400" b="1" dirty="0">
                <a:solidFill>
                  <a:srgbClr val="002060"/>
                </a:solidFill>
                <a:latin typeface="Times New Roman" pitchFamily="18" charset="0"/>
                <a:cs typeface="Times New Roman" pitchFamily="18" charset="0"/>
              </a:rPr>
              <a:t>University of </a:t>
            </a:r>
            <a:r>
              <a:rPr lang="en-US" sz="1400" b="1" dirty="0" err="1">
                <a:solidFill>
                  <a:srgbClr val="002060"/>
                </a:solidFill>
                <a:latin typeface="Times New Roman" pitchFamily="18" charset="0"/>
                <a:cs typeface="Times New Roman" pitchFamily="18" charset="0"/>
              </a:rPr>
              <a:t>Basrah</a:t>
            </a:r>
            <a:r>
              <a:rPr lang="en-US" sz="1400" b="1" dirty="0">
                <a:solidFill>
                  <a:srgbClr val="002060"/>
                </a:solidFill>
                <a:latin typeface="Times New Roman" pitchFamily="18" charset="0"/>
                <a:cs typeface="Times New Roman" pitchFamily="18" charset="0"/>
              </a:rPr>
              <a:t>                Al-</a:t>
            </a:r>
            <a:r>
              <a:rPr lang="en-US" sz="1400" b="1" dirty="0" err="1">
                <a:solidFill>
                  <a:srgbClr val="002060"/>
                </a:solidFill>
                <a:latin typeface="Times New Roman" pitchFamily="18" charset="0"/>
                <a:cs typeface="Times New Roman" pitchFamily="18" charset="0"/>
              </a:rPr>
              <a:t>zahraa</a:t>
            </a:r>
            <a:r>
              <a:rPr lang="en-US" sz="1400" b="1" dirty="0">
                <a:solidFill>
                  <a:srgbClr val="002060"/>
                </a:solidFill>
                <a:latin typeface="Times New Roman" pitchFamily="18" charset="0"/>
                <a:cs typeface="Times New Roman" pitchFamily="18" charset="0"/>
              </a:rPr>
              <a:t> medical college</a:t>
            </a:r>
          </a:p>
        </p:txBody>
      </p:sp>
      <p:pic>
        <p:nvPicPr>
          <p:cNvPr id="7" name="Picture 6">
            <a:extLst>
              <a:ext uri="{FF2B5EF4-FFF2-40B4-BE49-F238E27FC236}">
                <a16:creationId xmlns:a16="http://schemas.microsoft.com/office/drawing/2014/main" id="{C9FBB570-F5FE-489C-BA5F-637758535C41}"/>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15625" b="84688" l="0" r="100000"/>
                    </a14:imgEffect>
                  </a14:imgLayer>
                </a14:imgProps>
              </a:ext>
            </a:extLst>
          </a:blip>
          <a:srcRect t="14575" b="16428"/>
          <a:stretch/>
        </p:blipFill>
        <p:spPr>
          <a:xfrm>
            <a:off x="5666631" y="-55989"/>
            <a:ext cx="723569" cy="731370"/>
          </a:xfrm>
          <a:prstGeom prst="rect">
            <a:avLst/>
          </a:prstGeom>
        </p:spPr>
      </p:pic>
      <p:pic>
        <p:nvPicPr>
          <p:cNvPr id="8" name="Picture 7">
            <a:extLst>
              <a:ext uri="{FF2B5EF4-FFF2-40B4-BE49-F238E27FC236}">
                <a16:creationId xmlns:a16="http://schemas.microsoft.com/office/drawing/2014/main" id="{D008CBE8-CAC2-4F49-AE11-504D4D3ED00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324492" y="6035812"/>
            <a:ext cx="867508" cy="820524"/>
          </a:xfrm>
          <a:prstGeom prst="rect">
            <a:avLst/>
          </a:prstGeom>
        </p:spPr>
      </p:pic>
      <p:sp>
        <p:nvSpPr>
          <p:cNvPr id="9" name="TextBox 8">
            <a:extLst>
              <a:ext uri="{FF2B5EF4-FFF2-40B4-BE49-F238E27FC236}">
                <a16:creationId xmlns:a16="http://schemas.microsoft.com/office/drawing/2014/main" id="{6E5979F2-80E6-46D5-B75D-820C58F10C71}"/>
              </a:ext>
            </a:extLst>
          </p:cNvPr>
          <p:cNvSpPr txBox="1"/>
          <p:nvPr/>
        </p:nvSpPr>
        <p:spPr>
          <a:xfrm>
            <a:off x="417443" y="1253352"/>
            <a:ext cx="11218883" cy="2554545"/>
          </a:xfrm>
          <a:prstGeom prst="rect">
            <a:avLst/>
          </a:prstGeom>
          <a:noFill/>
        </p:spPr>
        <p:txBody>
          <a:bodyPr wrap="square">
            <a:spAutoFit/>
          </a:bodyPr>
          <a:lstStyle/>
          <a:p>
            <a:r>
              <a:rPr lang="en-US" sz="3200" b="1" i="0" u="none" strike="noStrike" baseline="0" dirty="0">
                <a:solidFill>
                  <a:srgbClr val="000000"/>
                </a:solidFill>
              </a:rPr>
              <a:t>The area of the alveolar surfaces is large </a:t>
            </a:r>
          </a:p>
          <a:p>
            <a:r>
              <a:rPr lang="en-US" sz="3200" b="1" i="0" u="none" strike="noStrike" baseline="0" dirty="0">
                <a:solidFill>
                  <a:srgbClr val="000000"/>
                </a:solidFill>
              </a:rPr>
              <a:t>In</a:t>
            </a:r>
            <a:r>
              <a:rPr lang="en-US" sz="3200" b="1" i="0" u="none" strike="noStrike" baseline="0" dirty="0">
                <a:solidFill>
                  <a:srgbClr val="FF0000"/>
                </a:solidFill>
              </a:rPr>
              <a:t> normal </a:t>
            </a:r>
            <a:r>
              <a:rPr lang="en-US" sz="3200" b="1" i="0" u="none" strike="noStrike" baseline="0" dirty="0">
                <a:solidFill>
                  <a:srgbClr val="000000"/>
                </a:solidFill>
              </a:rPr>
              <a:t>lungs, the area available is</a:t>
            </a:r>
            <a:r>
              <a:rPr lang="en-US" sz="3200" b="1" i="0" u="none" strike="noStrike" baseline="0" dirty="0">
                <a:solidFill>
                  <a:srgbClr val="FF0000"/>
                </a:solidFill>
              </a:rPr>
              <a:t> not </a:t>
            </a:r>
            <a:r>
              <a:rPr lang="en-US" sz="3200" b="1" i="0" u="none" strike="noStrike" baseline="0" dirty="0">
                <a:solidFill>
                  <a:srgbClr val="000000"/>
                </a:solidFill>
              </a:rPr>
              <a:t>a limiting factor on gas exchange.</a:t>
            </a:r>
          </a:p>
          <a:p>
            <a:r>
              <a:rPr lang="en-US" sz="3200" b="1" dirty="0">
                <a:solidFill>
                  <a:srgbClr val="000000"/>
                </a:solidFill>
              </a:rPr>
              <a:t>In some disease like emphysema reduce gas exchange and produce low oxygen level </a:t>
            </a:r>
            <a:r>
              <a:rPr lang="en-US" sz="3200" b="1" i="0" u="none" strike="noStrike" baseline="0" dirty="0">
                <a:solidFill>
                  <a:srgbClr val="000000"/>
                </a:solidFill>
              </a:rPr>
              <a:t> </a:t>
            </a:r>
            <a:endParaRPr lang="en-US" sz="3200" b="1" dirty="0"/>
          </a:p>
        </p:txBody>
      </p:sp>
      <p:sp>
        <p:nvSpPr>
          <p:cNvPr id="10" name="TextBox 9">
            <a:extLst>
              <a:ext uri="{FF2B5EF4-FFF2-40B4-BE49-F238E27FC236}">
                <a16:creationId xmlns:a16="http://schemas.microsoft.com/office/drawing/2014/main" id="{54199C42-5555-44B9-8CBE-DD2D5AD24434}"/>
              </a:ext>
            </a:extLst>
          </p:cNvPr>
          <p:cNvSpPr txBox="1"/>
          <p:nvPr/>
        </p:nvSpPr>
        <p:spPr>
          <a:xfrm>
            <a:off x="-135169" y="675381"/>
            <a:ext cx="6231986" cy="646331"/>
          </a:xfrm>
          <a:prstGeom prst="rect">
            <a:avLst/>
          </a:prstGeom>
          <a:noFill/>
        </p:spPr>
        <p:txBody>
          <a:bodyPr wrap="square">
            <a:spAutoFit/>
          </a:bodyPr>
          <a:lstStyle/>
          <a:p>
            <a:pPr marL="111125" lvl="3">
              <a:spcBef>
                <a:spcPct val="20000"/>
              </a:spcBef>
              <a:buClr>
                <a:srgbClr val="CC0000"/>
              </a:buClr>
              <a:buSzPct val="150000"/>
              <a:tabLst>
                <a:tab pos="111125" algn="l"/>
              </a:tabLst>
              <a:defRPr/>
            </a:pPr>
            <a:r>
              <a:rPr lang="en-US" sz="3600" b="1" dirty="0">
                <a:solidFill>
                  <a:srgbClr val="FF0000"/>
                </a:solidFill>
                <a:sym typeface="Symbol" pitchFamily="18" charset="2"/>
              </a:rPr>
              <a:t>1. Area available for exchange</a:t>
            </a:r>
          </a:p>
        </p:txBody>
      </p:sp>
      <p:sp>
        <p:nvSpPr>
          <p:cNvPr id="12" name="TextBox 11">
            <a:extLst>
              <a:ext uri="{FF2B5EF4-FFF2-40B4-BE49-F238E27FC236}">
                <a16:creationId xmlns:a16="http://schemas.microsoft.com/office/drawing/2014/main" id="{4A762CB2-A896-41C9-94C7-0E705D4B0DBC}"/>
              </a:ext>
            </a:extLst>
          </p:cNvPr>
          <p:cNvSpPr txBox="1"/>
          <p:nvPr/>
        </p:nvSpPr>
        <p:spPr>
          <a:xfrm>
            <a:off x="11258551" y="704276"/>
            <a:ext cx="933449" cy="584775"/>
          </a:xfrm>
          <a:prstGeom prst="rect">
            <a:avLst/>
          </a:prstGeom>
          <a:noFill/>
        </p:spPr>
        <p:txBody>
          <a:bodyPr wrap="square" rtlCol="0">
            <a:spAutoFit/>
          </a:bodyPr>
          <a:lstStyle/>
          <a:p>
            <a:pPr algn="ctr"/>
            <a:r>
              <a:rPr lang="en-US" sz="3200" b="1" dirty="0">
                <a:solidFill>
                  <a:srgbClr val="FF0000"/>
                </a:solidFill>
              </a:rPr>
              <a:t>LO1</a:t>
            </a:r>
          </a:p>
        </p:txBody>
      </p:sp>
      <p:pic>
        <p:nvPicPr>
          <p:cNvPr id="2" name="Picture 1">
            <a:extLst>
              <a:ext uri="{FF2B5EF4-FFF2-40B4-BE49-F238E27FC236}">
                <a16:creationId xmlns:a16="http://schemas.microsoft.com/office/drawing/2014/main" id="{3EFA1FBB-AAAA-429A-92F7-7EBEF847900F}"/>
              </a:ext>
            </a:extLst>
          </p:cNvPr>
          <p:cNvPicPr>
            <a:picLocks noChangeAspect="1"/>
          </p:cNvPicPr>
          <p:nvPr/>
        </p:nvPicPr>
        <p:blipFill rotWithShape="1">
          <a:blip r:embed="rId6"/>
          <a:srcRect l="26359" t="3188" r="282" b="8551"/>
          <a:stretch/>
        </p:blipFill>
        <p:spPr>
          <a:xfrm>
            <a:off x="6096000" y="3342800"/>
            <a:ext cx="4141304" cy="3103274"/>
          </a:xfrm>
          <a:prstGeom prst="rect">
            <a:avLst/>
          </a:prstGeom>
        </p:spPr>
      </p:pic>
    </p:spTree>
    <p:extLst>
      <p:ext uri="{BB962C8B-B14F-4D97-AF65-F5344CB8AC3E}">
        <p14:creationId xmlns:p14="http://schemas.microsoft.com/office/powerpoint/2010/main" val="2655932639"/>
      </p:ext>
    </p:extLst>
  </p:cSld>
  <p:clrMapOvr>
    <a:masterClrMapping/>
  </p:clrMapOvr>
  <p:transition spd="slow">
    <p:comb/>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4FBBC58-7F0F-4FF7-92FC-8BBF8C501729}"/>
              </a:ext>
            </a:extLst>
          </p:cNvPr>
          <p:cNvSpPr/>
          <p:nvPr/>
        </p:nvSpPr>
        <p:spPr>
          <a:xfrm>
            <a:off x="0" y="1664"/>
            <a:ext cx="12192000" cy="704275"/>
          </a:xfrm>
          <a:prstGeom prst="rect">
            <a:avLst/>
          </a:prstGeom>
          <a:solidFill>
            <a:srgbClr val="00B0F0"/>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defTabSz="457200"/>
            <a:endParaRPr lang="en-US" dirty="0">
              <a:solidFill>
                <a:prstClr val="black"/>
              </a:solidFill>
              <a:latin typeface="Times New Roman" pitchFamily="18" charset="0"/>
              <a:cs typeface="Times New Roman" pitchFamily="18" charset="0"/>
            </a:endParaRPr>
          </a:p>
        </p:txBody>
      </p:sp>
      <p:sp>
        <p:nvSpPr>
          <p:cNvPr id="5" name="Subtitle 4">
            <a:extLst>
              <a:ext uri="{FF2B5EF4-FFF2-40B4-BE49-F238E27FC236}">
                <a16:creationId xmlns:a16="http://schemas.microsoft.com/office/drawing/2014/main" id="{879E3971-8AFA-4E90-B29D-7E40E25551F2}"/>
              </a:ext>
            </a:extLst>
          </p:cNvPr>
          <p:cNvSpPr txBox="1">
            <a:spLocks/>
          </p:cNvSpPr>
          <p:nvPr/>
        </p:nvSpPr>
        <p:spPr>
          <a:xfrm>
            <a:off x="6629400" y="1"/>
            <a:ext cx="3886200" cy="70427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b="1" dirty="0">
                <a:solidFill>
                  <a:srgbClr val="002060"/>
                </a:solidFill>
                <a:latin typeface="Times New Roman" pitchFamily="18" charset="0"/>
                <a:cs typeface="Times New Roman" pitchFamily="18" charset="0"/>
              </a:rPr>
              <a:t> Ministry of Higher Education                                     and Scientific Research</a:t>
            </a:r>
          </a:p>
        </p:txBody>
      </p:sp>
      <p:sp>
        <p:nvSpPr>
          <p:cNvPr id="6" name="Subtitle 4">
            <a:extLst>
              <a:ext uri="{FF2B5EF4-FFF2-40B4-BE49-F238E27FC236}">
                <a16:creationId xmlns:a16="http://schemas.microsoft.com/office/drawing/2014/main" id="{A417985F-BAB8-4564-A6EA-B3B0C7CF706F}"/>
              </a:ext>
            </a:extLst>
          </p:cNvPr>
          <p:cNvSpPr txBox="1">
            <a:spLocks/>
          </p:cNvSpPr>
          <p:nvPr/>
        </p:nvSpPr>
        <p:spPr>
          <a:xfrm>
            <a:off x="1676400" y="1663"/>
            <a:ext cx="3886200" cy="648856"/>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2400" kern="1200" cap="all" spc="200" baseline="0">
                <a:solidFill>
                  <a:schemeClr val="tx2"/>
                </a:solidFill>
                <a:latin typeface="+mj-lt"/>
                <a:ea typeface="+mn-ea"/>
                <a:cs typeface="+mn-cs"/>
              </a:defRPr>
            </a:lvl1pPr>
            <a:lvl2pPr marL="4572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9pPr>
          </a:lstStyle>
          <a:p>
            <a:pPr algn="ctr">
              <a:lnSpc>
                <a:spcPct val="100000"/>
              </a:lnSpc>
              <a:buClr>
                <a:srgbClr val="5B9BD5"/>
              </a:buClr>
            </a:pPr>
            <a:r>
              <a:rPr lang="en-US" sz="1400" b="1" dirty="0">
                <a:solidFill>
                  <a:srgbClr val="002060"/>
                </a:solidFill>
                <a:latin typeface="Times New Roman" pitchFamily="18" charset="0"/>
                <a:cs typeface="Times New Roman" pitchFamily="18" charset="0"/>
              </a:rPr>
              <a:t>University of </a:t>
            </a:r>
            <a:r>
              <a:rPr lang="en-US" sz="1400" b="1" dirty="0" err="1">
                <a:solidFill>
                  <a:srgbClr val="002060"/>
                </a:solidFill>
                <a:latin typeface="Times New Roman" pitchFamily="18" charset="0"/>
                <a:cs typeface="Times New Roman" pitchFamily="18" charset="0"/>
              </a:rPr>
              <a:t>Basrah</a:t>
            </a:r>
            <a:r>
              <a:rPr lang="en-US" sz="1400" b="1" dirty="0">
                <a:solidFill>
                  <a:srgbClr val="002060"/>
                </a:solidFill>
                <a:latin typeface="Times New Roman" pitchFamily="18" charset="0"/>
                <a:cs typeface="Times New Roman" pitchFamily="18" charset="0"/>
              </a:rPr>
              <a:t>                Al-</a:t>
            </a:r>
            <a:r>
              <a:rPr lang="en-US" sz="1400" b="1" dirty="0" err="1">
                <a:solidFill>
                  <a:srgbClr val="002060"/>
                </a:solidFill>
                <a:latin typeface="Times New Roman" pitchFamily="18" charset="0"/>
                <a:cs typeface="Times New Roman" pitchFamily="18" charset="0"/>
              </a:rPr>
              <a:t>zahraa</a:t>
            </a:r>
            <a:r>
              <a:rPr lang="en-US" sz="1400" b="1" dirty="0">
                <a:solidFill>
                  <a:srgbClr val="002060"/>
                </a:solidFill>
                <a:latin typeface="Times New Roman" pitchFamily="18" charset="0"/>
                <a:cs typeface="Times New Roman" pitchFamily="18" charset="0"/>
              </a:rPr>
              <a:t> medical college</a:t>
            </a:r>
          </a:p>
        </p:txBody>
      </p:sp>
      <p:pic>
        <p:nvPicPr>
          <p:cNvPr id="7" name="Picture 6">
            <a:extLst>
              <a:ext uri="{FF2B5EF4-FFF2-40B4-BE49-F238E27FC236}">
                <a16:creationId xmlns:a16="http://schemas.microsoft.com/office/drawing/2014/main" id="{C9FBB570-F5FE-489C-BA5F-637758535C41}"/>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15625" b="84688" l="0" r="100000"/>
                    </a14:imgEffect>
                  </a14:imgLayer>
                </a14:imgProps>
              </a:ext>
            </a:extLst>
          </a:blip>
          <a:srcRect t="14575" b="16428"/>
          <a:stretch/>
        </p:blipFill>
        <p:spPr>
          <a:xfrm>
            <a:off x="5666631" y="-55989"/>
            <a:ext cx="723569" cy="731370"/>
          </a:xfrm>
          <a:prstGeom prst="rect">
            <a:avLst/>
          </a:prstGeom>
        </p:spPr>
      </p:pic>
      <p:sp>
        <p:nvSpPr>
          <p:cNvPr id="9" name="TextBox 8">
            <a:extLst>
              <a:ext uri="{FF2B5EF4-FFF2-40B4-BE49-F238E27FC236}">
                <a16:creationId xmlns:a16="http://schemas.microsoft.com/office/drawing/2014/main" id="{93506766-0130-4FAA-BAD2-82A1C6A216FD}"/>
              </a:ext>
            </a:extLst>
          </p:cNvPr>
          <p:cNvSpPr txBox="1"/>
          <p:nvPr/>
        </p:nvSpPr>
        <p:spPr>
          <a:xfrm>
            <a:off x="288234" y="1397675"/>
            <a:ext cx="11317611" cy="3970318"/>
          </a:xfrm>
          <a:prstGeom prst="rect">
            <a:avLst/>
          </a:prstGeom>
          <a:noFill/>
        </p:spPr>
        <p:txBody>
          <a:bodyPr wrap="square">
            <a:spAutoFit/>
          </a:bodyPr>
          <a:lstStyle/>
          <a:p>
            <a:r>
              <a:rPr lang="en-US" sz="2800" b="1" i="0" u="none" strike="noStrike" baseline="0" dirty="0">
                <a:solidFill>
                  <a:srgbClr val="000000"/>
                </a:solidFill>
                <a:latin typeface="Calibri" panose="020F0502020204030204" pitchFamily="34" charset="0"/>
              </a:rPr>
              <a:t>The diffusion pathway is short, but there are several structures to pass. First gas must diffuse through the gas in the alveoli </a:t>
            </a:r>
            <a:r>
              <a:rPr lang="en-US" sz="2800" b="1" i="0" u="none" strike="noStrike" baseline="0" dirty="0">
                <a:solidFill>
                  <a:srgbClr val="FF0000"/>
                </a:solidFill>
                <a:latin typeface="Calibri" panose="020F0502020204030204" pitchFamily="34" charset="0"/>
              </a:rPr>
              <a:t>“Ventilation”, </a:t>
            </a:r>
            <a:r>
              <a:rPr lang="en-US" sz="2800" b="1" i="0" u="none" strike="noStrike" baseline="0" dirty="0">
                <a:solidFill>
                  <a:srgbClr val="000000"/>
                </a:solidFill>
                <a:latin typeface="Calibri" panose="020F0502020204030204" pitchFamily="34" charset="0"/>
              </a:rPr>
              <a:t>then through: </a:t>
            </a:r>
          </a:p>
          <a:p>
            <a:r>
              <a:rPr lang="en-US" sz="2800" b="1" i="0" u="none" strike="noStrike" baseline="0" dirty="0">
                <a:solidFill>
                  <a:srgbClr val="FF0000"/>
                </a:solidFill>
                <a:latin typeface="Calibri" panose="020F0502020204030204" pitchFamily="34" charset="0"/>
              </a:rPr>
              <a:t>1.</a:t>
            </a:r>
            <a:r>
              <a:rPr lang="en-US" sz="2800" b="1" i="0" u="none" strike="noStrike" baseline="0" dirty="0">
                <a:latin typeface="Calibri" panose="020F0502020204030204" pitchFamily="34" charset="0"/>
              </a:rPr>
              <a:t>Surfactant </a:t>
            </a:r>
          </a:p>
          <a:p>
            <a:r>
              <a:rPr lang="en-US" sz="2800" b="1" dirty="0">
                <a:solidFill>
                  <a:srgbClr val="FF0000"/>
                </a:solidFill>
                <a:latin typeface="Calibri" panose="020F0502020204030204" pitchFamily="34" charset="0"/>
              </a:rPr>
              <a:t>2.</a:t>
            </a:r>
            <a:r>
              <a:rPr lang="en-US" sz="2800" b="1" i="0" u="none" strike="noStrike" baseline="0" dirty="0">
                <a:solidFill>
                  <a:srgbClr val="000000"/>
                </a:solidFill>
                <a:latin typeface="Calibri" panose="020F0502020204030204" pitchFamily="34" charset="0"/>
              </a:rPr>
              <a:t>The alveolar epithelial cell </a:t>
            </a:r>
          </a:p>
          <a:p>
            <a:r>
              <a:rPr lang="en-US" sz="2800" b="1" i="0" u="none" strike="noStrike" baseline="0" dirty="0">
                <a:solidFill>
                  <a:srgbClr val="FF0000"/>
                </a:solidFill>
                <a:latin typeface="Calibri" panose="020F0502020204030204" pitchFamily="34" charset="0"/>
              </a:rPr>
              <a:t>3. </a:t>
            </a:r>
            <a:r>
              <a:rPr lang="en-US" sz="2800" b="1" i="0" u="none" strike="noStrike" baseline="0" dirty="0">
                <a:solidFill>
                  <a:srgbClr val="000000"/>
                </a:solidFill>
                <a:latin typeface="Calibri" panose="020F0502020204030204" pitchFamily="34" charset="0"/>
              </a:rPr>
              <a:t>Interstitial fluid </a:t>
            </a:r>
          </a:p>
          <a:p>
            <a:r>
              <a:rPr lang="en-US" sz="2800" b="1" i="0" u="none" strike="noStrike" baseline="0" dirty="0">
                <a:solidFill>
                  <a:srgbClr val="FF0000"/>
                </a:solidFill>
                <a:latin typeface="Calibri" panose="020F0502020204030204" pitchFamily="34" charset="0"/>
              </a:rPr>
              <a:t>4. </a:t>
            </a:r>
            <a:r>
              <a:rPr lang="en-US" sz="2800" b="1" i="0" u="none" strike="noStrike" baseline="0" dirty="0">
                <a:solidFill>
                  <a:srgbClr val="000000"/>
                </a:solidFill>
                <a:latin typeface="Calibri" panose="020F0502020204030204" pitchFamily="34" charset="0"/>
              </a:rPr>
              <a:t>Capillary endothelial cell </a:t>
            </a:r>
          </a:p>
          <a:p>
            <a:r>
              <a:rPr lang="en-US" sz="2800" b="1" i="0" u="none" strike="noStrike" baseline="0" dirty="0">
                <a:solidFill>
                  <a:srgbClr val="FF0000"/>
                </a:solidFill>
                <a:latin typeface="Calibri" panose="020F0502020204030204" pitchFamily="34" charset="0"/>
              </a:rPr>
              <a:t>5. </a:t>
            </a:r>
            <a:r>
              <a:rPr lang="en-US" sz="2800" b="1" i="0" u="none" strike="noStrike" baseline="0" dirty="0">
                <a:solidFill>
                  <a:srgbClr val="000000"/>
                </a:solidFill>
                <a:latin typeface="Calibri" panose="020F0502020204030204" pitchFamily="34" charset="0"/>
              </a:rPr>
              <a:t>Plasma </a:t>
            </a:r>
          </a:p>
          <a:p>
            <a:r>
              <a:rPr lang="en-US" sz="2800" b="1" i="0" u="none" strike="noStrike" baseline="0" dirty="0">
                <a:solidFill>
                  <a:srgbClr val="FF0000"/>
                </a:solidFill>
                <a:latin typeface="Calibri" panose="020F0502020204030204" pitchFamily="34" charset="0"/>
              </a:rPr>
              <a:t>6. </a:t>
            </a:r>
            <a:r>
              <a:rPr lang="en-US" sz="2800" b="1" i="0" u="none" strike="noStrike" baseline="0" dirty="0">
                <a:solidFill>
                  <a:srgbClr val="000000"/>
                </a:solidFill>
                <a:latin typeface="Calibri" panose="020F0502020204030204" pitchFamily="34" charset="0"/>
              </a:rPr>
              <a:t>Red cell membrane </a:t>
            </a:r>
          </a:p>
        </p:txBody>
      </p:sp>
      <p:sp>
        <p:nvSpPr>
          <p:cNvPr id="10" name="TextBox 9">
            <a:extLst>
              <a:ext uri="{FF2B5EF4-FFF2-40B4-BE49-F238E27FC236}">
                <a16:creationId xmlns:a16="http://schemas.microsoft.com/office/drawing/2014/main" id="{1D1AA0A5-95F4-4834-A3B9-E5C8FA9F2C00}"/>
              </a:ext>
            </a:extLst>
          </p:cNvPr>
          <p:cNvSpPr txBox="1"/>
          <p:nvPr/>
        </p:nvSpPr>
        <p:spPr>
          <a:xfrm>
            <a:off x="0" y="777043"/>
            <a:ext cx="6196818" cy="584775"/>
          </a:xfrm>
          <a:prstGeom prst="rect">
            <a:avLst/>
          </a:prstGeom>
          <a:noFill/>
        </p:spPr>
        <p:txBody>
          <a:bodyPr wrap="square">
            <a:spAutoFit/>
          </a:bodyPr>
          <a:lstStyle/>
          <a:p>
            <a:r>
              <a:rPr lang="en-US" sz="3200" b="1" dirty="0">
                <a:solidFill>
                  <a:srgbClr val="FF0000"/>
                </a:solidFill>
                <a:sym typeface="Symbol" pitchFamily="18" charset="2"/>
              </a:rPr>
              <a:t>2. Alveolo-capillary membrane:</a:t>
            </a:r>
            <a:endParaRPr lang="en-US" sz="3200" dirty="0">
              <a:solidFill>
                <a:srgbClr val="FF0000"/>
              </a:solidFill>
            </a:endParaRPr>
          </a:p>
        </p:txBody>
      </p:sp>
      <p:pic>
        <p:nvPicPr>
          <p:cNvPr id="11" name="Picture 10">
            <a:extLst>
              <a:ext uri="{FF2B5EF4-FFF2-40B4-BE49-F238E27FC236}">
                <a16:creationId xmlns:a16="http://schemas.microsoft.com/office/drawing/2014/main" id="{D043F0C3-E9BF-4BFA-9E92-DFFC2C895218}"/>
              </a:ext>
            </a:extLst>
          </p:cNvPr>
          <p:cNvPicPr>
            <a:picLocks noChangeAspect="1"/>
          </p:cNvPicPr>
          <p:nvPr/>
        </p:nvPicPr>
        <p:blipFill>
          <a:blip r:embed="rId4">
            <a:extLst>
              <a:ext uri="{BEBA8EAE-BF5A-486C-A8C5-ECC9F3942E4B}">
                <a14:imgProps xmlns:a14="http://schemas.microsoft.com/office/drawing/2010/main">
                  <a14:imgLayer r:embed="rId5">
                    <a14:imgEffect>
                      <a14:saturation sat="300000"/>
                    </a14:imgEffect>
                  </a14:imgLayer>
                </a14:imgProps>
              </a:ext>
            </a:extLst>
          </a:blip>
          <a:stretch>
            <a:fillRect/>
          </a:stretch>
        </p:blipFill>
        <p:spPr>
          <a:xfrm>
            <a:off x="4389120" y="2405574"/>
            <a:ext cx="7076050" cy="4450761"/>
          </a:xfrm>
          <a:prstGeom prst="rect">
            <a:avLst/>
          </a:prstGeom>
        </p:spPr>
      </p:pic>
      <p:pic>
        <p:nvPicPr>
          <p:cNvPr id="8" name="Picture 7">
            <a:extLst>
              <a:ext uri="{FF2B5EF4-FFF2-40B4-BE49-F238E27FC236}">
                <a16:creationId xmlns:a16="http://schemas.microsoft.com/office/drawing/2014/main" id="{D008CBE8-CAC2-4F49-AE11-504D4D3ED00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465170" y="6035811"/>
            <a:ext cx="726830" cy="820524"/>
          </a:xfrm>
          <a:prstGeom prst="rect">
            <a:avLst/>
          </a:prstGeom>
        </p:spPr>
      </p:pic>
      <p:sp>
        <p:nvSpPr>
          <p:cNvPr id="12" name="TextBox 11">
            <a:extLst>
              <a:ext uri="{FF2B5EF4-FFF2-40B4-BE49-F238E27FC236}">
                <a16:creationId xmlns:a16="http://schemas.microsoft.com/office/drawing/2014/main" id="{44CA9DFC-C5A3-4F3B-81CF-145DD6C67BEC}"/>
              </a:ext>
            </a:extLst>
          </p:cNvPr>
          <p:cNvSpPr txBox="1"/>
          <p:nvPr/>
        </p:nvSpPr>
        <p:spPr>
          <a:xfrm>
            <a:off x="11258551" y="704276"/>
            <a:ext cx="933449" cy="584775"/>
          </a:xfrm>
          <a:prstGeom prst="rect">
            <a:avLst/>
          </a:prstGeom>
          <a:noFill/>
        </p:spPr>
        <p:txBody>
          <a:bodyPr wrap="square" rtlCol="0">
            <a:spAutoFit/>
          </a:bodyPr>
          <a:lstStyle/>
          <a:p>
            <a:pPr algn="ctr"/>
            <a:r>
              <a:rPr lang="en-US" sz="3200" b="1" dirty="0">
                <a:solidFill>
                  <a:srgbClr val="FF0000"/>
                </a:solidFill>
              </a:rPr>
              <a:t>LO1</a:t>
            </a:r>
          </a:p>
        </p:txBody>
      </p:sp>
      <p:sp>
        <p:nvSpPr>
          <p:cNvPr id="13" name="TextBox 12">
            <a:extLst>
              <a:ext uri="{FF2B5EF4-FFF2-40B4-BE49-F238E27FC236}">
                <a16:creationId xmlns:a16="http://schemas.microsoft.com/office/drawing/2014/main" id="{8B562C15-E55B-40B5-B3AB-4AE7AB086969}"/>
              </a:ext>
            </a:extLst>
          </p:cNvPr>
          <p:cNvSpPr txBox="1"/>
          <p:nvPr/>
        </p:nvSpPr>
        <p:spPr>
          <a:xfrm>
            <a:off x="153378" y="5481221"/>
            <a:ext cx="4368926" cy="1200329"/>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en-US" sz="2400" b="1" i="0" u="none" strike="noStrike" baseline="0" dirty="0">
                <a:solidFill>
                  <a:srgbClr val="000000"/>
                </a:solidFill>
                <a:latin typeface="Calibri" panose="020F0502020204030204" pitchFamily="34" charset="0"/>
              </a:rPr>
              <a:t>Despite this, the overall Alveolo-pulmonary barrier thickness is </a:t>
            </a:r>
            <a:r>
              <a:rPr lang="en-US" sz="2400" b="1" i="0" u="none" strike="noStrike" baseline="0" dirty="0">
                <a:solidFill>
                  <a:srgbClr val="FF0000"/>
                </a:solidFill>
                <a:latin typeface="Calibri" panose="020F0502020204030204" pitchFamily="34" charset="0"/>
              </a:rPr>
              <a:t>less than 1µm</a:t>
            </a:r>
            <a:endParaRPr lang="en-US" sz="2400" b="1" dirty="0">
              <a:solidFill>
                <a:srgbClr val="FF0000"/>
              </a:solidFill>
            </a:endParaRPr>
          </a:p>
        </p:txBody>
      </p:sp>
    </p:spTree>
    <p:extLst>
      <p:ext uri="{BB962C8B-B14F-4D97-AF65-F5344CB8AC3E}">
        <p14:creationId xmlns:p14="http://schemas.microsoft.com/office/powerpoint/2010/main" val="3530601069"/>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2407</TotalTime>
  <Words>2007</Words>
  <Application>Microsoft Office PowerPoint</Application>
  <PresentationFormat>Widescreen</PresentationFormat>
  <Paragraphs>243</Paragraphs>
  <Slides>25</Slides>
  <Notes>2</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25</vt:i4>
      </vt:variant>
    </vt:vector>
  </HeadingPairs>
  <TitlesOfParts>
    <vt:vector size="33" baseType="lpstr">
      <vt:lpstr>Arial</vt:lpstr>
      <vt:lpstr>Calibri</vt:lpstr>
      <vt:lpstr>Calibri Light</vt:lpstr>
      <vt:lpstr>Times New Roman</vt:lpstr>
      <vt:lpstr>Verdana</vt:lpstr>
      <vt:lpstr>Wingdings</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Raghda Al-Najjar</dc:creator>
  <cp:lastModifiedBy>Nehaya Al-Aubody</cp:lastModifiedBy>
  <cp:revision>96</cp:revision>
  <dcterms:created xsi:type="dcterms:W3CDTF">2021-04-27T22:05:51Z</dcterms:created>
  <dcterms:modified xsi:type="dcterms:W3CDTF">2022-03-14T21:10:44Z</dcterms:modified>
</cp:coreProperties>
</file>